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739" r:id="rId2"/>
    <p:sldId id="683" r:id="rId3"/>
    <p:sldId id="684" r:id="rId4"/>
    <p:sldId id="685" r:id="rId5"/>
    <p:sldId id="686" r:id="rId6"/>
    <p:sldId id="711" r:id="rId7"/>
    <p:sldId id="718" r:id="rId8"/>
    <p:sldId id="687" r:id="rId9"/>
    <p:sldId id="689" r:id="rId10"/>
    <p:sldId id="725" r:id="rId11"/>
    <p:sldId id="714" r:id="rId12"/>
    <p:sldId id="726" r:id="rId13"/>
    <p:sldId id="732" r:id="rId14"/>
    <p:sldId id="734" r:id="rId15"/>
    <p:sldId id="735" r:id="rId16"/>
    <p:sldId id="729" r:id="rId17"/>
    <p:sldId id="698" r:id="rId18"/>
    <p:sldId id="706" r:id="rId19"/>
    <p:sldId id="713" r:id="rId20"/>
    <p:sldId id="721" r:id="rId21"/>
    <p:sldId id="736" r:id="rId22"/>
    <p:sldId id="737" r:id="rId23"/>
    <p:sldId id="738" r:id="rId24"/>
    <p:sldId id="702" r:id="rId25"/>
    <p:sldId id="719" r:id="rId26"/>
    <p:sldId id="72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0202"/>
    <a:srgbClr val="000000"/>
    <a:srgbClr val="299751"/>
    <a:srgbClr val="70AE47"/>
    <a:srgbClr val="7288BE"/>
    <a:srgbClr val="C54C3A"/>
    <a:srgbClr val="949494"/>
    <a:srgbClr val="CDCDCD"/>
    <a:srgbClr val="AD4845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5"/>
    <p:restoredTop sz="94121"/>
  </p:normalViewPr>
  <p:slideViewPr>
    <p:cSldViewPr snapToGrid="0" snapToObjects="1">
      <p:cViewPr varScale="1">
        <p:scale>
          <a:sx n="137" d="100"/>
          <a:sy n="137" d="100"/>
        </p:scale>
        <p:origin x="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ropbox/EeqSeq_Sequencing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ropbox/EeqSeq_Sequencing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FINAL_New!$F$18</c:f>
              <c:strCache>
                <c:ptCount val="1"/>
                <c:pt idx="0">
                  <c:v>Mapped</c:v>
                </c:pt>
              </c:strCache>
            </c:strRef>
          </c:tx>
          <c:spPr>
            <a:solidFill>
              <a:schemeClr val="accent1"/>
            </a:solidFill>
            <a:ln w="25400">
              <a:noFill/>
            </a:ln>
            <a:effectLst/>
          </c:spPr>
          <c:invertIfNegative val="0"/>
          <c:cat>
            <c:strRef>
              <c:f>FINAL_New!$E$19:$E$24</c:f>
              <c:strCache>
                <c:ptCount val="6"/>
                <c:pt idx="0">
                  <c:v>EC_2</c:v>
                </c:pt>
                <c:pt idx="1">
                  <c:v>EC_4</c:v>
                </c:pt>
                <c:pt idx="2">
                  <c:v>EC_7</c:v>
                </c:pt>
                <c:pt idx="3">
                  <c:v>EC_1</c:v>
                </c:pt>
                <c:pt idx="4">
                  <c:v>EC_3</c:v>
                </c:pt>
                <c:pt idx="5">
                  <c:v>EC_12</c:v>
                </c:pt>
              </c:strCache>
            </c:strRef>
          </c:cat>
          <c:val>
            <c:numRef>
              <c:f>FINAL_New!$F$19:$F$24</c:f>
              <c:numCache>
                <c:formatCode>General</c:formatCode>
                <c:ptCount val="6"/>
                <c:pt idx="0">
                  <c:v>18306460</c:v>
                </c:pt>
                <c:pt idx="1">
                  <c:v>16637403</c:v>
                </c:pt>
                <c:pt idx="2">
                  <c:v>15264291</c:v>
                </c:pt>
                <c:pt idx="3">
                  <c:v>15302917</c:v>
                </c:pt>
                <c:pt idx="4">
                  <c:v>19518271</c:v>
                </c:pt>
                <c:pt idx="5">
                  <c:v>15188160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6D-4B43-A181-8176EB26F44D}"/>
            </c:ext>
          </c:extLst>
        </c:ser>
        <c:ser>
          <c:idx val="1"/>
          <c:order val="1"/>
          <c:tx>
            <c:strRef>
              <c:f>FINAL_New!$G$18</c:f>
              <c:strCache>
                <c:ptCount val="1"/>
                <c:pt idx="0">
                  <c:v>Exon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invertIfNegative val="0"/>
          <c:cat>
            <c:strRef>
              <c:f>FINAL_New!$E$19:$E$24</c:f>
              <c:strCache>
                <c:ptCount val="6"/>
                <c:pt idx="0">
                  <c:v>EC_2</c:v>
                </c:pt>
                <c:pt idx="1">
                  <c:v>EC_4</c:v>
                </c:pt>
                <c:pt idx="2">
                  <c:v>EC_7</c:v>
                </c:pt>
                <c:pt idx="3">
                  <c:v>EC_1</c:v>
                </c:pt>
                <c:pt idx="4">
                  <c:v>EC_3</c:v>
                </c:pt>
                <c:pt idx="5">
                  <c:v>EC_12</c:v>
                </c:pt>
              </c:strCache>
            </c:strRef>
          </c:cat>
          <c:val>
            <c:numRef>
              <c:f>FINAL_New!$G$19:$G$24</c:f>
              <c:numCache>
                <c:formatCode>General</c:formatCode>
                <c:ptCount val="6"/>
                <c:pt idx="0">
                  <c:v>17649079</c:v>
                </c:pt>
                <c:pt idx="1">
                  <c:v>12881944</c:v>
                </c:pt>
                <c:pt idx="2">
                  <c:v>14459146</c:v>
                </c:pt>
                <c:pt idx="3">
                  <c:v>12637800</c:v>
                </c:pt>
                <c:pt idx="4">
                  <c:v>18584997</c:v>
                </c:pt>
                <c:pt idx="5">
                  <c:v>16309138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6D-4B43-A181-8176EB26F4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41656144"/>
        <c:axId val="-141654368"/>
      </c:barChart>
      <c:catAx>
        <c:axId val="-14165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654368"/>
        <c:crosses val="autoZero"/>
        <c:auto val="1"/>
        <c:lblAlgn val="ctr"/>
        <c:lblOffset val="100"/>
        <c:noMultiLvlLbl val="0"/>
      </c:catAx>
      <c:valAx>
        <c:axId val="-1416543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Filtered Mapped 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656144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FINAL_New!$P$20</c:f>
              <c:strCache>
                <c:ptCount val="1"/>
                <c:pt idx="0">
                  <c:v>Overall Specificity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FINAL_New!$R$21:$R$26</c:f>
                <c:numCache>
                  <c:formatCode>General</c:formatCode>
                  <c:ptCount val="6"/>
                  <c:pt idx="0">
                    <c:v>4.4705406863738001E-2</c:v>
                  </c:pt>
                  <c:pt idx="1">
                    <c:v>4.0775021208971897E-2</c:v>
                  </c:pt>
                  <c:pt idx="2">
                    <c:v>4.2705727470211501E-2</c:v>
                  </c:pt>
                  <c:pt idx="3">
                    <c:v>4.1362467541545198E-2</c:v>
                  </c:pt>
                  <c:pt idx="4">
                    <c:v>4.4160201691886398E-2</c:v>
                  </c:pt>
                  <c:pt idx="5">
                    <c:v>4.5732621255321598E-2</c:v>
                  </c:pt>
                </c:numCache>
              </c:numRef>
            </c:plus>
            <c:minus>
              <c:numRef>
                <c:f>FINAL_New!$Q$21:$Q$26</c:f>
                <c:numCache>
                  <c:formatCode>General</c:formatCode>
                  <c:ptCount val="6"/>
                  <c:pt idx="0">
                    <c:v>3.5883928759905398E-2</c:v>
                  </c:pt>
                  <c:pt idx="1">
                    <c:v>3.2529107097118398E-2</c:v>
                  </c:pt>
                  <c:pt idx="2">
                    <c:v>3.4729496457626997E-2</c:v>
                  </c:pt>
                  <c:pt idx="3">
                    <c:v>3.2950478686713698E-2</c:v>
                  </c:pt>
                  <c:pt idx="4">
                    <c:v>3.5728641438314397E-2</c:v>
                  </c:pt>
                  <c:pt idx="5">
                    <c:v>3.7518773832599897E-2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bg1"/>
                </a:solidFill>
                <a:round/>
              </a:ln>
              <a:effectLst/>
            </c:spPr>
          </c:errBars>
          <c:cat>
            <c:strRef>
              <c:f>FINAL_New!$O$21:$O$26</c:f>
              <c:strCache>
                <c:ptCount val="6"/>
                <c:pt idx="0">
                  <c:v>EC_2</c:v>
                </c:pt>
                <c:pt idx="1">
                  <c:v>EC_4</c:v>
                </c:pt>
                <c:pt idx="2">
                  <c:v>EC_7</c:v>
                </c:pt>
                <c:pt idx="3">
                  <c:v>EC_1</c:v>
                </c:pt>
                <c:pt idx="4">
                  <c:v>EC_3</c:v>
                </c:pt>
                <c:pt idx="5">
                  <c:v>EC_12</c:v>
                </c:pt>
              </c:strCache>
            </c:strRef>
          </c:cat>
          <c:val>
            <c:numRef>
              <c:f>FINAL_New!$P$21:$P$26</c:f>
              <c:numCache>
                <c:formatCode>General</c:formatCode>
                <c:ptCount val="6"/>
                <c:pt idx="0">
                  <c:v>0.37870804829264298</c:v>
                </c:pt>
                <c:pt idx="1">
                  <c:v>0.33319090696687798</c:v>
                </c:pt>
                <c:pt idx="2">
                  <c:v>0.38073981821146702</c:v>
                </c:pt>
                <c:pt idx="3">
                  <c:v>0.34474770278801398</c:v>
                </c:pt>
                <c:pt idx="4">
                  <c:v>0.37862298320448501</c:v>
                </c:pt>
                <c:pt idx="5">
                  <c:v>0.40683035732144401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C14E-BC82-A35D75262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1982224"/>
        <c:axId val="-141979904"/>
      </c:barChart>
      <c:catAx>
        <c:axId val="-141982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979904"/>
        <c:crosses val="autoZero"/>
        <c:auto val="1"/>
        <c:lblAlgn val="ctr"/>
        <c:lblOffset val="100"/>
        <c:noMultiLvlLbl val="0"/>
      </c:catAx>
      <c:valAx>
        <c:axId val="-141979904"/>
        <c:scaling>
          <c:orientation val="minMax"/>
          <c:max val="0.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982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88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1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22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level`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tiff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8.tiff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2245" y="1149986"/>
            <a:ext cx="8459755" cy="1470025"/>
          </a:xfrm>
          <a:noFill/>
        </p:spPr>
        <p:txBody>
          <a:bodyPr>
            <a:noAutofit/>
          </a:bodyPr>
          <a:lstStyle/>
          <a:p>
            <a:r>
              <a:rPr lang="en-US" sz="3600" b="0" dirty="0">
                <a:latin typeface="Helvetica" charset="0"/>
                <a:ea typeface="Helvetica" charset="0"/>
                <a:cs typeface="Helvetica" charset="0"/>
              </a:rPr>
              <a:t>Expressed Exome Capture Sequencing: </a:t>
            </a:r>
            <a:br>
              <a:rPr lang="en-US" sz="4000" b="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400" b="1" dirty="0"/>
              <a:t>a method for cost-effective exome sequencing for all organisms</a:t>
            </a:r>
            <a:r>
              <a:rPr lang="en-US" sz="2400" dirty="0"/>
              <a:t> </a:t>
            </a:r>
            <a:br>
              <a:rPr lang="en-US" sz="1600" dirty="0"/>
            </a:br>
            <a:endParaRPr lang="en-US" sz="1600" b="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1877" y="3262834"/>
            <a:ext cx="4297764" cy="2125600"/>
          </a:xfrm>
          <a:noFill/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Jonathan B. Puritz</a:t>
            </a:r>
          </a:p>
          <a:p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University of Rhode Island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2036" y="132522"/>
            <a:ext cx="9144000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  @  G</a:t>
            </a:r>
            <a:r>
              <a:rPr lang="en-US" sz="11500" baseline="30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4</a:t>
            </a:r>
            <a:endParaRPr lang="en-US" sz="115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136" y="1543432"/>
            <a:ext cx="1088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for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r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737" y="1547184"/>
            <a:ext cx="1088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d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p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a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t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523" y="1556366"/>
            <a:ext cx="108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e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n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o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m</a:t>
            </a:r>
          </a:p>
          <a:p>
            <a:pPr algn="ctr"/>
            <a:r>
              <a:rPr lang="en-US" sz="2400" dirty="0" err="1">
                <a:solidFill>
                  <a:srgbClr val="87FF23"/>
                </a:solidFill>
                <a:latin typeface="Andale Mono"/>
                <a:cs typeface="Andale Mono"/>
              </a:rPr>
              <a:t>i</a:t>
            </a:r>
            <a:endParaRPr lang="en-US" sz="2400" dirty="0">
              <a:solidFill>
                <a:srgbClr val="87FF23"/>
              </a:solidFill>
              <a:latin typeface="Andale Mono"/>
              <a:cs typeface="Andale Mono"/>
            </a:endParaRP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c</a:t>
            </a:r>
          </a:p>
          <a:p>
            <a:pPr algn="ctr"/>
            <a:r>
              <a:rPr lang="en-US" sz="2400" dirty="0">
                <a:solidFill>
                  <a:srgbClr val="87FF23"/>
                </a:solidFill>
                <a:latin typeface="Andale Mono"/>
                <a:cs typeface="Andale Mono"/>
              </a:rPr>
              <a:t>s</a:t>
            </a:r>
          </a:p>
        </p:txBody>
      </p:sp>
      <p:pic>
        <p:nvPicPr>
          <p:cNvPr id="6" name="Picture 5" descr="Screen Shot 2015-02-27 at 8.23.0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1" b="89462" l="2609" r="96261">
                        <a14:foregroundMark x1="20348" y1="18925" x2="20348" y2="18925"/>
                        <a14:foregroundMark x1="91826" y1="9247" x2="91826" y2="9247"/>
                        <a14:foregroundMark x1="34348" y1="63656" x2="34348" y2="63656"/>
                        <a14:foregroundMark x1="23826" y1="54624" x2="23826" y2="54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478" y="4698924"/>
            <a:ext cx="5962702" cy="2411005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4389E20-DD13-E94E-806D-8C60EE8F1C0E}"/>
              </a:ext>
            </a:extLst>
          </p:cNvPr>
          <p:cNvSpPr txBox="1">
            <a:spLocks/>
          </p:cNvSpPr>
          <p:nvPr/>
        </p:nvSpPr>
        <p:spPr>
          <a:xfrm>
            <a:off x="8089641" y="3262834"/>
            <a:ext cx="3894206" cy="2125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Kathleen E. Lotterhos</a:t>
            </a:r>
          </a:p>
          <a:p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Northeastern University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90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Rounded Rectangle 475"/>
          <p:cNvSpPr/>
          <p:nvPr/>
        </p:nvSpPr>
        <p:spPr>
          <a:xfrm>
            <a:off x="8982485" y="5321482"/>
            <a:ext cx="2969261" cy="1420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32" name="Straight Arrow Connector 331"/>
          <p:cNvCxnSpPr>
            <a:endCxn id="310" idx="0"/>
          </p:cNvCxnSpPr>
          <p:nvPr/>
        </p:nvCxnSpPr>
        <p:spPr>
          <a:xfrm flipH="1" flipV="1">
            <a:off x="1803573" y="4620874"/>
            <a:ext cx="2337" cy="46548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H="1" flipV="1">
            <a:off x="6074219" y="2182380"/>
            <a:ext cx="150" cy="55797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2875748" y="706583"/>
            <a:ext cx="1813575" cy="836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3135554" y="566214"/>
            <a:ext cx="1360179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DNA extraction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74" name="Straight Arrow Connector 173"/>
          <p:cNvCxnSpPr>
            <a:endCxn id="173" idx="0"/>
          </p:cNvCxnSpPr>
          <p:nvPr/>
        </p:nvCxnSpPr>
        <p:spPr>
          <a:xfrm flipV="1">
            <a:off x="1747541" y="1392205"/>
            <a:ext cx="0" cy="56978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493811" y="1392205"/>
            <a:ext cx="250746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Shotgun library preparation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482461" y="1852710"/>
            <a:ext cx="155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Exon loci</a:t>
            </a:r>
          </a:p>
        </p:txBody>
      </p:sp>
      <p:cxnSp>
        <p:nvCxnSpPr>
          <p:cNvPr id="175" name="Straight Arrow Connector 174"/>
          <p:cNvCxnSpPr>
            <a:endCxn id="61" idx="1"/>
          </p:cNvCxnSpPr>
          <p:nvPr/>
        </p:nvCxnSpPr>
        <p:spPr>
          <a:xfrm flipV="1">
            <a:off x="1955278" y="1991210"/>
            <a:ext cx="527183" cy="8690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61" idx="1"/>
          </p:cNvCxnSpPr>
          <p:nvPr/>
        </p:nvCxnSpPr>
        <p:spPr>
          <a:xfrm flipV="1">
            <a:off x="2318701" y="1991210"/>
            <a:ext cx="163760" cy="38337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65526" y="3645305"/>
            <a:ext cx="11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Non-target loci</a:t>
            </a:r>
          </a:p>
        </p:txBody>
      </p:sp>
      <p:cxnSp>
        <p:nvCxnSpPr>
          <p:cNvPr id="178" name="Straight Arrow Connector 177"/>
          <p:cNvCxnSpPr>
            <a:endCxn id="177" idx="0"/>
          </p:cNvCxnSpPr>
          <p:nvPr/>
        </p:nvCxnSpPr>
        <p:spPr>
          <a:xfrm flipH="1">
            <a:off x="641801" y="3240620"/>
            <a:ext cx="320532" cy="40468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 flipH="1" flipV="1">
            <a:off x="4653318" y="3267613"/>
            <a:ext cx="400545" cy="29607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flipV="1">
            <a:off x="7421924" y="706583"/>
            <a:ext cx="1813575" cy="836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7681730" y="566214"/>
            <a:ext cx="1360179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RNA extraction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 flipV="1">
            <a:off x="10489229" y="1043894"/>
            <a:ext cx="1" cy="85498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9235499" y="1264549"/>
            <a:ext cx="250746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mRNA library preparation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10783416" y="1715825"/>
            <a:ext cx="125211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Custom Adapters</a:t>
            </a:r>
          </a:p>
        </p:txBody>
      </p:sp>
      <p:cxnSp>
        <p:nvCxnSpPr>
          <p:cNvPr id="202" name="Straight Arrow Connector 201"/>
          <p:cNvCxnSpPr>
            <a:endCxn id="201" idx="2"/>
          </p:cNvCxnSpPr>
          <p:nvPr/>
        </p:nvCxnSpPr>
        <p:spPr>
          <a:xfrm flipV="1">
            <a:off x="10623010" y="1992824"/>
            <a:ext cx="786464" cy="35151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201" idx="2"/>
          </p:cNvCxnSpPr>
          <p:nvPr/>
        </p:nvCxnSpPr>
        <p:spPr>
          <a:xfrm flipH="1" flipV="1">
            <a:off x="11409474" y="1992824"/>
            <a:ext cx="262716" cy="33995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051662" y="4015135"/>
            <a:ext cx="1638029" cy="752953"/>
            <a:chOff x="10051662" y="4015135"/>
            <a:chExt cx="1638029" cy="752953"/>
          </a:xfrm>
        </p:grpSpPr>
        <p:sp>
          <p:nvSpPr>
            <p:cNvPr id="218" name="TextBox 217"/>
            <p:cNvSpPr txBox="1"/>
            <p:nvPr/>
          </p:nvSpPr>
          <p:spPr>
            <a:xfrm>
              <a:off x="10051662" y="4121757"/>
              <a:ext cx="16380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Saved for transcriptome sequencing</a:t>
              </a:r>
            </a:p>
          </p:txBody>
        </p:sp>
        <p:pic>
          <p:nvPicPr>
            <p:cNvPr id="211" name="Picture 210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1361078" y="4015135"/>
              <a:ext cx="196959" cy="743354"/>
            </a:xfrm>
            <a:prstGeom prst="rect">
              <a:avLst/>
            </a:prstGeom>
          </p:spPr>
        </p:pic>
        <p:pic>
          <p:nvPicPr>
            <p:cNvPr id="216" name="Picture 215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11416542" y="4356782"/>
              <a:ext cx="86032" cy="332426"/>
            </a:xfrm>
            <a:prstGeom prst="rect">
              <a:avLst/>
            </a:prstGeom>
          </p:spPr>
        </p:pic>
      </p:grpSp>
      <p:cxnSp>
        <p:nvCxnSpPr>
          <p:cNvPr id="217" name="Straight Arrow Connector 216"/>
          <p:cNvCxnSpPr/>
          <p:nvPr/>
        </p:nvCxnSpPr>
        <p:spPr>
          <a:xfrm>
            <a:off x="11452255" y="3233417"/>
            <a:ext cx="0" cy="87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10109230" y="3625447"/>
            <a:ext cx="1027561" cy="40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10422832" y="3350357"/>
            <a:ext cx="1370350" cy="5232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DSN Normalization</a:t>
            </a:r>
          </a:p>
        </p:txBody>
      </p:sp>
      <p:cxnSp>
        <p:nvCxnSpPr>
          <p:cNvPr id="229" name="Straight Arrow Connector 228"/>
          <p:cNvCxnSpPr/>
          <p:nvPr/>
        </p:nvCxnSpPr>
        <p:spPr>
          <a:xfrm flipV="1">
            <a:off x="9263444" y="3654902"/>
            <a:ext cx="114995" cy="7358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8687736" y="3259950"/>
            <a:ext cx="137035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Adapter removal and biotin labeling</a:t>
            </a:r>
          </a:p>
        </p:txBody>
      </p:sp>
      <p:cxnSp>
        <p:nvCxnSpPr>
          <p:cNvPr id="244" name="Straight Arrow Connector 243"/>
          <p:cNvCxnSpPr>
            <a:endCxn id="255" idx="3"/>
          </p:cNvCxnSpPr>
          <p:nvPr/>
        </p:nvCxnSpPr>
        <p:spPr>
          <a:xfrm flipH="1">
            <a:off x="3644582" y="2401615"/>
            <a:ext cx="1221824" cy="298835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endCxn id="254" idx="0"/>
          </p:cNvCxnSpPr>
          <p:nvPr/>
        </p:nvCxnSpPr>
        <p:spPr>
          <a:xfrm>
            <a:off x="6927134" y="2838684"/>
            <a:ext cx="1490248" cy="123001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5258554" y="2136102"/>
            <a:ext cx="159629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Hybridization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1005428" y="4620874"/>
            <a:ext cx="159629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Exome capture</a:t>
            </a:r>
          </a:p>
        </p:txBody>
      </p:sp>
      <p:cxnSp>
        <p:nvCxnSpPr>
          <p:cNvPr id="337" name="Straight Arrow Connector 336"/>
          <p:cNvCxnSpPr/>
          <p:nvPr/>
        </p:nvCxnSpPr>
        <p:spPr>
          <a:xfrm flipV="1">
            <a:off x="2918281" y="3861987"/>
            <a:ext cx="1941898" cy="631659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Arrow Connector 369"/>
          <p:cNvCxnSpPr/>
          <p:nvPr/>
        </p:nvCxnSpPr>
        <p:spPr>
          <a:xfrm>
            <a:off x="3316210" y="6162216"/>
            <a:ext cx="142874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/>
          <p:cNvSpPr txBox="1"/>
          <p:nvPr/>
        </p:nvSpPr>
        <p:spPr>
          <a:xfrm>
            <a:off x="3554568" y="5888665"/>
            <a:ext cx="972783" cy="5232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Wash and elution</a:t>
            </a:r>
          </a:p>
        </p:txBody>
      </p:sp>
      <p:cxnSp>
        <p:nvCxnSpPr>
          <p:cNvPr id="372" name="Straight Arrow Connector 371"/>
          <p:cNvCxnSpPr/>
          <p:nvPr/>
        </p:nvCxnSpPr>
        <p:spPr>
          <a:xfrm>
            <a:off x="7274142" y="6147224"/>
            <a:ext cx="1525592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TextBox 372"/>
          <p:cNvSpPr txBox="1"/>
          <p:nvPr/>
        </p:nvSpPr>
        <p:spPr>
          <a:xfrm>
            <a:off x="7483959" y="5883631"/>
            <a:ext cx="1065761" cy="5232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PCR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Enrichment</a:t>
            </a:r>
          </a:p>
        </p:txBody>
      </p:sp>
      <p:sp>
        <p:nvSpPr>
          <p:cNvPr id="374" name="TextBox 373"/>
          <p:cNvSpPr txBox="1"/>
          <p:nvPr/>
        </p:nvSpPr>
        <p:spPr>
          <a:xfrm>
            <a:off x="3059322" y="4882647"/>
            <a:ext cx="155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Streptavidin bead</a:t>
            </a:r>
          </a:p>
        </p:txBody>
      </p:sp>
      <p:cxnSp>
        <p:nvCxnSpPr>
          <p:cNvPr id="375" name="Straight Arrow Connector 374"/>
          <p:cNvCxnSpPr>
            <a:endCxn id="374" idx="1"/>
          </p:cNvCxnSpPr>
          <p:nvPr/>
        </p:nvCxnSpPr>
        <p:spPr>
          <a:xfrm flipV="1">
            <a:off x="2852921" y="5021147"/>
            <a:ext cx="206401" cy="18135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4" name="Group 473"/>
          <p:cNvGrpSpPr/>
          <p:nvPr/>
        </p:nvGrpSpPr>
        <p:grpSpPr>
          <a:xfrm>
            <a:off x="9453067" y="5345092"/>
            <a:ext cx="2012254" cy="1080741"/>
            <a:chOff x="8993244" y="5582395"/>
            <a:chExt cx="1507849" cy="807976"/>
          </a:xfrm>
        </p:grpSpPr>
        <p:sp>
          <p:nvSpPr>
            <p:cNvPr id="377" name="Rounded Rectangle 376"/>
            <p:cNvSpPr/>
            <p:nvPr/>
          </p:nvSpPr>
          <p:spPr>
            <a:xfrm>
              <a:off x="9545575" y="5666764"/>
              <a:ext cx="955518" cy="7236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78" name="Rounded Rectangle 377"/>
            <p:cNvSpPr/>
            <p:nvPr/>
          </p:nvSpPr>
          <p:spPr>
            <a:xfrm>
              <a:off x="8993244" y="5974000"/>
              <a:ext cx="535448" cy="39667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79" name="Rounded Rectangle 378"/>
            <p:cNvSpPr/>
            <p:nvPr/>
          </p:nvSpPr>
          <p:spPr>
            <a:xfrm>
              <a:off x="9025952" y="5682426"/>
              <a:ext cx="466165" cy="29349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0" name="Rounded Rectangle 379"/>
            <p:cNvSpPr/>
            <p:nvPr/>
          </p:nvSpPr>
          <p:spPr>
            <a:xfrm>
              <a:off x="9614293" y="5672931"/>
              <a:ext cx="31147" cy="704248"/>
            </a:xfrm>
            <a:prstGeom prst="roundRect">
              <a:avLst/>
            </a:prstGeom>
            <a:solidFill>
              <a:schemeClr val="tx1"/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1" name="Rounded Rectangle 380"/>
            <p:cNvSpPr/>
            <p:nvPr/>
          </p:nvSpPr>
          <p:spPr>
            <a:xfrm>
              <a:off x="9019554" y="6147421"/>
              <a:ext cx="488452" cy="207603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382" name="Picture 38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713025" y="5582395"/>
              <a:ext cx="196959" cy="743354"/>
            </a:xfrm>
            <a:prstGeom prst="rect">
              <a:avLst/>
            </a:prstGeom>
          </p:spPr>
        </p:pic>
        <p:pic>
          <p:nvPicPr>
            <p:cNvPr id="390" name="Picture 389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236656" y="5582395"/>
              <a:ext cx="196959" cy="743354"/>
            </a:xfrm>
            <a:prstGeom prst="rect">
              <a:avLst/>
            </a:prstGeom>
          </p:spPr>
        </p:pic>
        <p:pic>
          <p:nvPicPr>
            <p:cNvPr id="385" name="Picture 384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10292959" y="5911031"/>
              <a:ext cx="86032" cy="332426"/>
            </a:xfrm>
            <a:prstGeom prst="rect">
              <a:avLst/>
            </a:prstGeom>
          </p:spPr>
        </p:pic>
        <p:pic>
          <p:nvPicPr>
            <p:cNvPr id="389" name="Picture 388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987063" y="5583606"/>
              <a:ext cx="196959" cy="743354"/>
            </a:xfrm>
            <a:prstGeom prst="rect">
              <a:avLst/>
            </a:prstGeom>
          </p:spPr>
        </p:pic>
        <p:pic>
          <p:nvPicPr>
            <p:cNvPr id="386" name="Picture 385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10035988" y="5924043"/>
              <a:ext cx="86032" cy="332426"/>
            </a:xfrm>
            <a:prstGeom prst="rect">
              <a:avLst/>
            </a:prstGeom>
          </p:spPr>
        </p:pic>
        <p:pic>
          <p:nvPicPr>
            <p:cNvPr id="387" name="Picture 386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9768489" y="5924042"/>
              <a:ext cx="86032" cy="332426"/>
            </a:xfrm>
            <a:prstGeom prst="rect">
              <a:avLst/>
            </a:prstGeom>
          </p:spPr>
        </p:pic>
      </p:grpSp>
      <p:sp>
        <p:nvSpPr>
          <p:cNvPr id="388" name="TextBox 387"/>
          <p:cNvSpPr txBox="1"/>
          <p:nvPr/>
        </p:nvSpPr>
        <p:spPr>
          <a:xfrm>
            <a:off x="9469778" y="6405282"/>
            <a:ext cx="198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Exome sequencing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765220" y="193644"/>
            <a:ext cx="2629892" cy="1461968"/>
            <a:chOff x="4765220" y="193644"/>
            <a:chExt cx="2629892" cy="1461968"/>
          </a:xfrm>
        </p:grpSpPr>
        <p:grpSp>
          <p:nvGrpSpPr>
            <p:cNvPr id="98" name="Group 97"/>
            <p:cNvGrpSpPr/>
            <p:nvPr/>
          </p:nvGrpSpPr>
          <p:grpSpPr>
            <a:xfrm>
              <a:off x="5162902" y="229308"/>
              <a:ext cx="750929" cy="657765"/>
              <a:chOff x="2628574" y="3157534"/>
              <a:chExt cx="750929" cy="657765"/>
            </a:xfrm>
          </p:grpSpPr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8" name="TextBox 127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176191" y="931020"/>
              <a:ext cx="750929" cy="657765"/>
              <a:chOff x="2628574" y="3157534"/>
              <a:chExt cx="750929" cy="657765"/>
            </a:xfrm>
          </p:grpSpPr>
          <p:pic>
            <p:nvPicPr>
              <p:cNvPr id="125" name="Picture 124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6" name="TextBox 125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4792630" y="229308"/>
              <a:ext cx="750929" cy="657765"/>
              <a:chOff x="2628574" y="3157534"/>
              <a:chExt cx="750929" cy="657765"/>
            </a:xfrm>
          </p:grpSpPr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4" name="TextBox 123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4805919" y="931020"/>
              <a:ext cx="750929" cy="657765"/>
              <a:chOff x="2628574" y="3157534"/>
              <a:chExt cx="750929" cy="657765"/>
            </a:xfrm>
          </p:grpSpPr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2" name="TextBox 121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5964180" y="230673"/>
              <a:ext cx="750929" cy="657765"/>
              <a:chOff x="2628574" y="3157534"/>
              <a:chExt cx="750929" cy="657765"/>
            </a:xfrm>
          </p:grpSpPr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0" name="TextBox 119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5977469" y="932385"/>
              <a:ext cx="750929" cy="657765"/>
              <a:chOff x="2628574" y="3157534"/>
              <a:chExt cx="750929" cy="657765"/>
            </a:xfrm>
          </p:grpSpPr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8" name="TextBox 117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5561635" y="230673"/>
              <a:ext cx="750929" cy="657765"/>
              <a:chOff x="2628574" y="3157534"/>
              <a:chExt cx="750929" cy="657765"/>
            </a:xfrm>
          </p:grpSpPr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5" name="TextBox 114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5574924" y="932385"/>
              <a:ext cx="750929" cy="657765"/>
              <a:chOff x="2628574" y="3157534"/>
              <a:chExt cx="750929" cy="657765"/>
            </a:xfrm>
          </p:grpSpPr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0" name="TextBox 109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9" name="Rectangle 128"/>
            <p:cNvSpPr/>
            <p:nvPr/>
          </p:nvSpPr>
          <p:spPr>
            <a:xfrm>
              <a:off x="4765220" y="193644"/>
              <a:ext cx="2585604" cy="1461968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92" name="TextBox 391"/>
            <p:cNvSpPr txBox="1"/>
            <p:nvPr/>
          </p:nvSpPr>
          <p:spPr>
            <a:xfrm>
              <a:off x="6337542" y="1033716"/>
              <a:ext cx="10575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Exposed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oysters</a:t>
              </a:r>
            </a:p>
          </p:txBody>
        </p:sp>
        <p:sp>
          <p:nvSpPr>
            <p:cNvPr id="393" name="TextBox 392"/>
            <p:cNvSpPr txBox="1"/>
            <p:nvPr/>
          </p:nvSpPr>
          <p:spPr>
            <a:xfrm>
              <a:off x="6329073" y="325999"/>
              <a:ext cx="10575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Control oysters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97" name="TextBox 396"/>
          <p:cNvSpPr txBox="1"/>
          <p:nvPr/>
        </p:nvSpPr>
        <p:spPr>
          <a:xfrm>
            <a:off x="7164702" y="4558840"/>
            <a:ext cx="11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Biotin</a:t>
            </a:r>
          </a:p>
        </p:txBody>
      </p:sp>
      <p:cxnSp>
        <p:nvCxnSpPr>
          <p:cNvPr id="398" name="Straight Arrow Connector 397"/>
          <p:cNvCxnSpPr/>
          <p:nvPr/>
        </p:nvCxnSpPr>
        <p:spPr>
          <a:xfrm flipH="1" flipV="1">
            <a:off x="7975077" y="4769967"/>
            <a:ext cx="466848" cy="10783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/>
          <p:cNvSpPr txBox="1"/>
          <p:nvPr/>
        </p:nvSpPr>
        <p:spPr>
          <a:xfrm>
            <a:off x="6810428" y="3925635"/>
            <a:ext cx="11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Probe</a:t>
            </a:r>
          </a:p>
        </p:txBody>
      </p:sp>
      <p:cxnSp>
        <p:nvCxnSpPr>
          <p:cNvPr id="400" name="Straight Arrow Connector 399"/>
          <p:cNvCxnSpPr/>
          <p:nvPr/>
        </p:nvCxnSpPr>
        <p:spPr>
          <a:xfrm>
            <a:off x="6708834" y="3738771"/>
            <a:ext cx="420259" cy="50287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Box 402"/>
          <p:cNvSpPr txBox="1"/>
          <p:nvPr/>
        </p:nvSpPr>
        <p:spPr>
          <a:xfrm>
            <a:off x="5747449" y="4965754"/>
            <a:ext cx="155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Exon loci</a:t>
            </a:r>
          </a:p>
        </p:txBody>
      </p:sp>
      <p:cxnSp>
        <p:nvCxnSpPr>
          <p:cNvPr id="404" name="Straight Arrow Connector 403"/>
          <p:cNvCxnSpPr/>
          <p:nvPr/>
        </p:nvCxnSpPr>
        <p:spPr>
          <a:xfrm>
            <a:off x="5861302" y="4627244"/>
            <a:ext cx="260075" cy="35309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Arrow Connector 404"/>
          <p:cNvCxnSpPr/>
          <p:nvPr/>
        </p:nvCxnSpPr>
        <p:spPr>
          <a:xfrm flipH="1">
            <a:off x="6121525" y="4621689"/>
            <a:ext cx="209077" cy="34343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TextBox 479"/>
          <p:cNvSpPr txBox="1"/>
          <p:nvPr/>
        </p:nvSpPr>
        <p:spPr>
          <a:xfrm>
            <a:off x="3762032" y="2924531"/>
            <a:ext cx="11525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Non-target loci does not hybridize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6317" y="68245"/>
            <a:ext cx="3040000" cy="1087381"/>
            <a:chOff x="46317" y="68245"/>
            <a:chExt cx="3040000" cy="1087381"/>
          </a:xfrm>
        </p:grpSpPr>
        <p:sp>
          <p:nvSpPr>
            <p:cNvPr id="305" name="Rectangle 304"/>
            <p:cNvSpPr/>
            <p:nvPr/>
          </p:nvSpPr>
          <p:spPr>
            <a:xfrm>
              <a:off x="46317" y="76829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96181" y="92029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56722" y="6824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206586" y="22024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1335155" y="411538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1485019" y="563538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1645691" y="912186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795555" y="1064186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3286" y="2035994"/>
            <a:ext cx="2625677" cy="1457014"/>
            <a:chOff x="93286" y="2035994"/>
            <a:chExt cx="2625677" cy="1457014"/>
          </a:xfrm>
        </p:grpSpPr>
        <p:grpSp>
          <p:nvGrpSpPr>
            <p:cNvPr id="12" name="Group 11"/>
            <p:cNvGrpSpPr/>
            <p:nvPr/>
          </p:nvGrpSpPr>
          <p:grpSpPr>
            <a:xfrm>
              <a:off x="1036748" y="3227832"/>
              <a:ext cx="1682215" cy="265176"/>
              <a:chOff x="1036748" y="3227832"/>
              <a:chExt cx="1682215" cy="26517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280" name="Rectangle 279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ounded Rectangle 280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ounded Rectangle 281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283" name="Rectangle 282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ounded Rectangle 283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ounded Rectangle 284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39" name="Group 338"/>
            <p:cNvGrpSpPr/>
            <p:nvPr/>
          </p:nvGrpSpPr>
          <p:grpSpPr>
            <a:xfrm>
              <a:off x="93286" y="2825432"/>
              <a:ext cx="1682215" cy="265176"/>
              <a:chOff x="1036748" y="3227832"/>
              <a:chExt cx="1682215" cy="265176"/>
            </a:xfrm>
          </p:grpSpPr>
          <p:grpSp>
            <p:nvGrpSpPr>
              <p:cNvPr id="340" name="Group 339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345" name="Rectangle 344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ounded Rectangle 345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ounded Rectangle 346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1" name="Group 340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342" name="Rectangle 341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ounded Rectangle 342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ounded Rectangle 343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8" name="Group 347"/>
            <p:cNvGrpSpPr/>
            <p:nvPr/>
          </p:nvGrpSpPr>
          <p:grpSpPr>
            <a:xfrm>
              <a:off x="711134" y="2418074"/>
              <a:ext cx="1682215" cy="265176"/>
              <a:chOff x="1036748" y="3227832"/>
              <a:chExt cx="1682215" cy="265176"/>
            </a:xfrm>
          </p:grpSpPr>
          <p:grpSp>
            <p:nvGrpSpPr>
              <p:cNvPr id="349" name="Group 348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354" name="Rectangle 353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ounded Rectangle 354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ounded Rectangle 355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0" name="Group 349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351" name="Rectangle 350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ounded Rectangle 351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ounded Rectangle 352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93286" y="2035994"/>
              <a:ext cx="1682215" cy="265176"/>
              <a:chOff x="1036748" y="3227832"/>
              <a:chExt cx="1682215" cy="265176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368" name="Rectangle 367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ounded Rectangle 375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ounded Rectangle 382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363" name="Rectangle 362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ounded Rectangle 364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ounded Rectangle 365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2" name="Group 21"/>
          <p:cNvGrpSpPr/>
          <p:nvPr/>
        </p:nvGrpSpPr>
        <p:grpSpPr>
          <a:xfrm>
            <a:off x="5158032" y="6031041"/>
            <a:ext cx="1908351" cy="265176"/>
            <a:chOff x="5158032" y="6031041"/>
            <a:chExt cx="1908351" cy="265176"/>
          </a:xfrm>
        </p:grpSpPr>
        <p:grpSp>
          <p:nvGrpSpPr>
            <p:cNvPr id="401" name="Group 400"/>
            <p:cNvGrpSpPr/>
            <p:nvPr/>
          </p:nvGrpSpPr>
          <p:grpSpPr>
            <a:xfrm>
              <a:off x="5158032" y="6031041"/>
              <a:ext cx="1682215" cy="91440"/>
              <a:chOff x="1036748" y="3227832"/>
              <a:chExt cx="1682215" cy="91440"/>
            </a:xfrm>
          </p:grpSpPr>
          <p:sp>
            <p:nvSpPr>
              <p:cNvPr id="409" name="Rectangle 408"/>
              <p:cNvSpPr/>
              <p:nvPr/>
            </p:nvSpPr>
            <p:spPr>
              <a:xfrm>
                <a:off x="1218075" y="3227832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ounded Rectangle 409"/>
              <p:cNvSpPr/>
              <p:nvPr/>
            </p:nvSpPr>
            <p:spPr>
              <a:xfrm>
                <a:off x="1036748" y="3227832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ounded Rectangle 410"/>
              <p:cNvSpPr/>
              <p:nvPr/>
            </p:nvSpPr>
            <p:spPr>
              <a:xfrm>
                <a:off x="2353203" y="3227832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5384168" y="6204777"/>
              <a:ext cx="1682215" cy="91440"/>
              <a:chOff x="1036748" y="3401568"/>
              <a:chExt cx="1682215" cy="91440"/>
            </a:xfrm>
          </p:grpSpPr>
          <p:sp>
            <p:nvSpPr>
              <p:cNvPr id="406" name="Rectangle 405"/>
              <p:cNvSpPr/>
              <p:nvPr/>
            </p:nvSpPr>
            <p:spPr>
              <a:xfrm>
                <a:off x="1218075" y="3401568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ounded Rectangle 406"/>
              <p:cNvSpPr/>
              <p:nvPr/>
            </p:nvSpPr>
            <p:spPr>
              <a:xfrm>
                <a:off x="1036748" y="3401568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ounded Rectangle 407"/>
              <p:cNvSpPr/>
              <p:nvPr/>
            </p:nvSpPr>
            <p:spPr>
              <a:xfrm>
                <a:off x="2353203" y="3401568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8" name="Plaque 67"/>
          <p:cNvSpPr/>
          <p:nvPr/>
        </p:nvSpPr>
        <p:spPr>
          <a:xfrm>
            <a:off x="851680" y="5204377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7" name="Plaque 306"/>
          <p:cNvSpPr/>
          <p:nvPr/>
        </p:nvSpPr>
        <p:spPr>
          <a:xfrm>
            <a:off x="2329816" y="6182779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8" name="Plaque 307"/>
          <p:cNvSpPr/>
          <p:nvPr/>
        </p:nvSpPr>
        <p:spPr>
          <a:xfrm>
            <a:off x="2327396" y="5199155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1" name="Plaque 330"/>
          <p:cNvSpPr/>
          <p:nvPr/>
        </p:nvSpPr>
        <p:spPr>
          <a:xfrm>
            <a:off x="854092" y="6187377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450401" y="315459"/>
            <a:ext cx="2389672" cy="598188"/>
            <a:chOff x="9450401" y="315459"/>
            <a:chExt cx="2389672" cy="598188"/>
          </a:xfrm>
        </p:grpSpPr>
        <p:sp>
          <p:nvSpPr>
            <p:cNvPr id="447" name="Rectangle 446"/>
            <p:cNvSpPr/>
            <p:nvPr/>
          </p:nvSpPr>
          <p:spPr>
            <a:xfrm>
              <a:off x="9450401" y="654259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9533991" y="315459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10811322" y="476651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Rectangle 451"/>
            <p:cNvSpPr/>
            <p:nvPr/>
          </p:nvSpPr>
          <p:spPr>
            <a:xfrm>
              <a:off x="10693677" y="822207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523076" y="1911096"/>
            <a:ext cx="3418754" cy="1242435"/>
            <a:chOff x="8523076" y="1911096"/>
            <a:chExt cx="3418754" cy="1242435"/>
          </a:xfrm>
        </p:grpSpPr>
        <p:grpSp>
          <p:nvGrpSpPr>
            <p:cNvPr id="15" name="Group 14"/>
            <p:cNvGrpSpPr/>
            <p:nvPr/>
          </p:nvGrpSpPr>
          <p:grpSpPr>
            <a:xfrm>
              <a:off x="8620436" y="1911096"/>
              <a:ext cx="1569728" cy="250245"/>
              <a:chOff x="8620436" y="1911096"/>
              <a:chExt cx="1569728" cy="250245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43" name="Rectangle 442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ounded Rectangle 443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ounded Rectangle 444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3" name="Group 452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54" name="Rectangle 453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ounded Rectangle 454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ounded Rectangle 455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57" name="Group 456"/>
            <p:cNvGrpSpPr/>
            <p:nvPr/>
          </p:nvGrpSpPr>
          <p:grpSpPr>
            <a:xfrm>
              <a:off x="8523076" y="2460147"/>
              <a:ext cx="1569728" cy="250245"/>
              <a:chOff x="8620436" y="1911096"/>
              <a:chExt cx="1569728" cy="250245"/>
            </a:xfrm>
          </p:grpSpPr>
          <p:grpSp>
            <p:nvGrpSpPr>
              <p:cNvPr id="458" name="Group 457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63" name="Rectangle 462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ounded Rectangle 463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ounded Rectangle 464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9" name="Group 458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60" name="Rectangle 459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ounded Rectangle 460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ounded Rectangle 461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Group 465"/>
            <p:cNvGrpSpPr/>
            <p:nvPr/>
          </p:nvGrpSpPr>
          <p:grpSpPr>
            <a:xfrm>
              <a:off x="10372102" y="2388434"/>
              <a:ext cx="1569728" cy="250245"/>
              <a:chOff x="8620436" y="1911096"/>
              <a:chExt cx="1569728" cy="250245"/>
            </a:xfrm>
          </p:grpSpPr>
          <p:grpSp>
            <p:nvGrpSpPr>
              <p:cNvPr id="467" name="Group 466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72" name="Rectangle 471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ounded Rectangle 472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ounded Rectangle 474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8" name="Group 467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69" name="Rectangle 468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ounded Rectangle 469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ounded Rectangle 470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77" name="Group 476"/>
            <p:cNvGrpSpPr/>
            <p:nvPr/>
          </p:nvGrpSpPr>
          <p:grpSpPr>
            <a:xfrm>
              <a:off x="9545697" y="2903286"/>
              <a:ext cx="1569728" cy="250245"/>
              <a:chOff x="8620436" y="1911096"/>
              <a:chExt cx="1569728" cy="250245"/>
            </a:xfrm>
          </p:grpSpPr>
          <p:grpSp>
            <p:nvGrpSpPr>
              <p:cNvPr id="478" name="Group 477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84" name="Rectangle 483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ounded Rectangle 484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ounded Rectangle 485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9" name="Group 478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81" name="Rectangle 480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ounded Rectangle 481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ounded Rectangle 482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6" name="Group 25"/>
          <p:cNvGrpSpPr/>
          <p:nvPr/>
        </p:nvGrpSpPr>
        <p:grpSpPr>
          <a:xfrm>
            <a:off x="8443659" y="4517864"/>
            <a:ext cx="1118049" cy="552844"/>
            <a:chOff x="8443659" y="4517864"/>
            <a:chExt cx="1118049" cy="552844"/>
          </a:xfrm>
        </p:grpSpPr>
        <p:grpSp>
          <p:nvGrpSpPr>
            <p:cNvPr id="17" name="Group 16"/>
            <p:cNvGrpSpPr/>
            <p:nvPr/>
          </p:nvGrpSpPr>
          <p:grpSpPr>
            <a:xfrm>
              <a:off x="8648213" y="4517864"/>
              <a:ext cx="913495" cy="193034"/>
              <a:chOff x="8644863" y="4511165"/>
              <a:chExt cx="913495" cy="193034"/>
            </a:xfrm>
          </p:grpSpPr>
          <p:sp>
            <p:nvSpPr>
              <p:cNvPr id="487" name="Rectangle 486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8" name="Group 487"/>
            <p:cNvGrpSpPr/>
            <p:nvPr/>
          </p:nvGrpSpPr>
          <p:grpSpPr>
            <a:xfrm>
              <a:off x="8443659" y="4877674"/>
              <a:ext cx="913495" cy="193034"/>
              <a:chOff x="8644863" y="4511165"/>
              <a:chExt cx="913495" cy="193034"/>
            </a:xfrm>
          </p:grpSpPr>
          <p:sp>
            <p:nvSpPr>
              <p:cNvPr id="489" name="Rectangle 488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Oval 489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1" name="Oval 490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2" name="Oval 491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3" name="Oval 492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5158643" y="2866466"/>
            <a:ext cx="1513557" cy="1696022"/>
            <a:chOff x="5158643" y="2866466"/>
            <a:chExt cx="1513557" cy="1696022"/>
          </a:xfrm>
        </p:grpSpPr>
        <p:grpSp>
          <p:nvGrpSpPr>
            <p:cNvPr id="426" name="Group 425"/>
            <p:cNvGrpSpPr/>
            <p:nvPr/>
          </p:nvGrpSpPr>
          <p:grpSpPr>
            <a:xfrm rot="5400000">
              <a:off x="4363255" y="3675661"/>
              <a:ext cx="1682215" cy="91440"/>
              <a:chOff x="1036748" y="3401568"/>
              <a:chExt cx="1682215" cy="91440"/>
            </a:xfrm>
          </p:grpSpPr>
          <p:sp>
            <p:nvSpPr>
              <p:cNvPr id="427" name="Rectangle 426"/>
              <p:cNvSpPr/>
              <p:nvPr/>
            </p:nvSpPr>
            <p:spPr>
              <a:xfrm>
                <a:off x="1218075" y="3401568"/>
                <a:ext cx="1245274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ounded Rectangle 427"/>
              <p:cNvSpPr/>
              <p:nvPr/>
            </p:nvSpPr>
            <p:spPr>
              <a:xfrm>
                <a:off x="1036748" y="3401568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ounded Rectangle 428"/>
              <p:cNvSpPr/>
              <p:nvPr/>
            </p:nvSpPr>
            <p:spPr>
              <a:xfrm>
                <a:off x="2353203" y="3401568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509828" y="2866466"/>
              <a:ext cx="1162372" cy="1682216"/>
              <a:chOff x="5509828" y="2866466"/>
              <a:chExt cx="1162372" cy="1682216"/>
            </a:xfrm>
          </p:grpSpPr>
          <p:grpSp>
            <p:nvGrpSpPr>
              <p:cNvPr id="434" name="Group 433"/>
              <p:cNvGrpSpPr/>
              <p:nvPr/>
            </p:nvGrpSpPr>
            <p:grpSpPr>
              <a:xfrm rot="16200000">
                <a:off x="4979343" y="3661854"/>
                <a:ext cx="1682215" cy="91440"/>
                <a:chOff x="1036748" y="3227832"/>
                <a:chExt cx="1682215" cy="91440"/>
              </a:xfrm>
            </p:grpSpPr>
            <p:sp>
              <p:nvSpPr>
                <p:cNvPr id="439" name="Rectangle 438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ounded Rectangle 439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ounded Rectangle 440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5" name="Group 434"/>
              <p:cNvGrpSpPr/>
              <p:nvPr/>
            </p:nvGrpSpPr>
            <p:grpSpPr>
              <a:xfrm rot="5400000">
                <a:off x="5534489" y="3661855"/>
                <a:ext cx="1682215" cy="91440"/>
                <a:chOff x="1036748" y="3401568"/>
                <a:chExt cx="1682215" cy="91440"/>
              </a:xfrm>
            </p:grpSpPr>
            <p:sp>
              <p:nvSpPr>
                <p:cNvPr id="436" name="Rectangle 435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ounded Rectangle 436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ounded Rectangle 437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4" name="Group 493"/>
              <p:cNvGrpSpPr/>
              <p:nvPr/>
            </p:nvGrpSpPr>
            <p:grpSpPr>
              <a:xfrm rot="5400000">
                <a:off x="6118935" y="3611058"/>
                <a:ext cx="913495" cy="193034"/>
                <a:chOff x="8644863" y="4511165"/>
                <a:chExt cx="913495" cy="193034"/>
              </a:xfrm>
            </p:grpSpPr>
            <p:sp>
              <p:nvSpPr>
                <p:cNvPr id="495" name="Rectangle 494"/>
                <p:cNvSpPr/>
                <p:nvPr/>
              </p:nvSpPr>
              <p:spPr>
                <a:xfrm>
                  <a:off x="8644863" y="4612759"/>
                  <a:ext cx="913495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Oval 495"/>
                <p:cNvSpPr/>
                <p:nvPr/>
              </p:nvSpPr>
              <p:spPr>
                <a:xfrm>
                  <a:off x="8720138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7" name="Oval 496"/>
                <p:cNvSpPr/>
                <p:nvPr/>
              </p:nvSpPr>
              <p:spPr>
                <a:xfrm>
                  <a:off x="8926472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8" name="Oval 497"/>
                <p:cNvSpPr/>
                <p:nvPr/>
              </p:nvSpPr>
              <p:spPr>
                <a:xfrm>
                  <a:off x="9132806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9" name="Oval 498"/>
                <p:cNvSpPr/>
                <p:nvPr/>
              </p:nvSpPr>
              <p:spPr>
                <a:xfrm>
                  <a:off x="9339140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00" name="Group 499"/>
              <p:cNvGrpSpPr/>
              <p:nvPr/>
            </p:nvGrpSpPr>
            <p:grpSpPr>
              <a:xfrm rot="16200000">
                <a:off x="5149597" y="3599964"/>
                <a:ext cx="913495" cy="193034"/>
                <a:chOff x="8644863" y="4511165"/>
                <a:chExt cx="913495" cy="193034"/>
              </a:xfrm>
            </p:grpSpPr>
            <p:sp>
              <p:nvSpPr>
                <p:cNvPr id="501" name="Rectangle 500"/>
                <p:cNvSpPr/>
                <p:nvPr/>
              </p:nvSpPr>
              <p:spPr>
                <a:xfrm>
                  <a:off x="8644863" y="4612759"/>
                  <a:ext cx="913495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Oval 501"/>
                <p:cNvSpPr/>
                <p:nvPr/>
              </p:nvSpPr>
              <p:spPr>
                <a:xfrm>
                  <a:off x="8720138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3" name="Oval 502"/>
                <p:cNvSpPr/>
                <p:nvPr/>
              </p:nvSpPr>
              <p:spPr>
                <a:xfrm>
                  <a:off x="8926472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4" name="Oval 503"/>
                <p:cNvSpPr/>
                <p:nvPr/>
              </p:nvSpPr>
              <p:spPr>
                <a:xfrm>
                  <a:off x="9132806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5" name="Oval 504"/>
                <p:cNvSpPr/>
                <p:nvPr/>
              </p:nvSpPr>
              <p:spPr>
                <a:xfrm>
                  <a:off x="9339140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506" name="Group 505"/>
          <p:cNvGrpSpPr/>
          <p:nvPr/>
        </p:nvGrpSpPr>
        <p:grpSpPr>
          <a:xfrm>
            <a:off x="1214722" y="5027791"/>
            <a:ext cx="1162372" cy="1682216"/>
            <a:chOff x="5509828" y="2866466"/>
            <a:chExt cx="1162372" cy="1682216"/>
          </a:xfrm>
        </p:grpSpPr>
        <p:grpSp>
          <p:nvGrpSpPr>
            <p:cNvPr id="507" name="Group 506"/>
            <p:cNvGrpSpPr/>
            <p:nvPr/>
          </p:nvGrpSpPr>
          <p:grpSpPr>
            <a:xfrm rot="16200000">
              <a:off x="4979343" y="3661854"/>
              <a:ext cx="1682215" cy="91440"/>
              <a:chOff x="1036748" y="3227832"/>
              <a:chExt cx="1682215" cy="91440"/>
            </a:xfrm>
          </p:grpSpPr>
          <p:sp>
            <p:nvSpPr>
              <p:cNvPr id="524" name="Rectangle 523"/>
              <p:cNvSpPr/>
              <p:nvPr/>
            </p:nvSpPr>
            <p:spPr>
              <a:xfrm>
                <a:off x="1218075" y="3227832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ounded Rectangle 524"/>
              <p:cNvSpPr/>
              <p:nvPr/>
            </p:nvSpPr>
            <p:spPr>
              <a:xfrm>
                <a:off x="1036748" y="3227832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ounded Rectangle 525"/>
              <p:cNvSpPr/>
              <p:nvPr/>
            </p:nvSpPr>
            <p:spPr>
              <a:xfrm>
                <a:off x="2353203" y="3227832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8" name="Group 507"/>
            <p:cNvGrpSpPr/>
            <p:nvPr/>
          </p:nvGrpSpPr>
          <p:grpSpPr>
            <a:xfrm rot="5400000">
              <a:off x="5534489" y="3661855"/>
              <a:ext cx="1682215" cy="91440"/>
              <a:chOff x="1036748" y="3401568"/>
              <a:chExt cx="1682215" cy="91440"/>
            </a:xfrm>
          </p:grpSpPr>
          <p:sp>
            <p:nvSpPr>
              <p:cNvPr id="521" name="Rectangle 520"/>
              <p:cNvSpPr/>
              <p:nvPr/>
            </p:nvSpPr>
            <p:spPr>
              <a:xfrm>
                <a:off x="1218075" y="3401568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ounded Rectangle 521"/>
              <p:cNvSpPr/>
              <p:nvPr/>
            </p:nvSpPr>
            <p:spPr>
              <a:xfrm>
                <a:off x="1036748" y="3401568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ounded Rectangle 522"/>
              <p:cNvSpPr/>
              <p:nvPr/>
            </p:nvSpPr>
            <p:spPr>
              <a:xfrm>
                <a:off x="2353203" y="3401568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9" name="Group 508"/>
            <p:cNvGrpSpPr/>
            <p:nvPr/>
          </p:nvGrpSpPr>
          <p:grpSpPr>
            <a:xfrm rot="5400000">
              <a:off x="6118935" y="3611058"/>
              <a:ext cx="913495" cy="193034"/>
              <a:chOff x="8644863" y="4511165"/>
              <a:chExt cx="913495" cy="193034"/>
            </a:xfrm>
          </p:grpSpPr>
          <p:sp>
            <p:nvSpPr>
              <p:cNvPr id="516" name="Rectangle 515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Oval 516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8" name="Oval 517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9" name="Oval 518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20" name="Oval 519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0" name="Group 509"/>
            <p:cNvGrpSpPr/>
            <p:nvPr/>
          </p:nvGrpSpPr>
          <p:grpSpPr>
            <a:xfrm rot="16200000">
              <a:off x="5149597" y="3599964"/>
              <a:ext cx="913495" cy="193034"/>
              <a:chOff x="8644863" y="4511165"/>
              <a:chExt cx="913495" cy="193034"/>
            </a:xfrm>
          </p:grpSpPr>
          <p:sp>
            <p:nvSpPr>
              <p:cNvPr id="511" name="Rectangle 510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Oval 511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3" name="Oval 512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4" name="Oval 513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5" name="Oval 514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759" y="3233686"/>
            <a:ext cx="2045178" cy="154066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5114" y="3206234"/>
            <a:ext cx="1613200" cy="1211180"/>
          </a:xfrm>
          <a:prstGeom prst="rect">
            <a:avLst/>
          </a:prstGeom>
        </p:spPr>
      </p:pic>
      <p:sp>
        <p:nvSpPr>
          <p:cNvPr id="254" name="TextBox 253"/>
          <p:cNvSpPr txBox="1"/>
          <p:nvPr/>
        </p:nvSpPr>
        <p:spPr>
          <a:xfrm>
            <a:off x="7879250" y="4068702"/>
            <a:ext cx="10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Probes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2568318" y="2377284"/>
            <a:ext cx="10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Genomic Library</a:t>
            </a:r>
          </a:p>
        </p:txBody>
      </p:sp>
    </p:spTree>
    <p:extLst>
      <p:ext uri="{BB962C8B-B14F-4D97-AF65-F5344CB8AC3E}">
        <p14:creationId xmlns:p14="http://schemas.microsoft.com/office/powerpoint/2010/main" val="184666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" grpId="0" animBg="1"/>
      <p:bldP spid="148" grpId="0" animBg="1"/>
      <p:bldP spid="173" grpId="0" animBg="1"/>
      <p:bldP spid="61" grpId="0"/>
      <p:bldP spid="177" grpId="0"/>
      <p:bldP spid="181" grpId="0" animBg="1"/>
      <p:bldP spid="200" grpId="0" animBg="1"/>
      <p:bldP spid="201" grpId="0"/>
      <p:bldP spid="204" grpId="0" animBg="1"/>
      <p:bldP spid="222" grpId="0" animBg="1"/>
      <p:bldP spid="246" grpId="0" animBg="1"/>
      <p:bldP spid="310" grpId="0" animBg="1"/>
      <p:bldP spid="371" grpId="0" animBg="1"/>
      <p:bldP spid="373" grpId="0" animBg="1"/>
      <p:bldP spid="374" grpId="0"/>
      <p:bldP spid="388" grpId="0"/>
      <p:bldP spid="397" grpId="0"/>
      <p:bldP spid="399" grpId="0"/>
      <p:bldP spid="403" grpId="0"/>
      <p:bldP spid="480" grpId="0"/>
      <p:bldP spid="68" grpId="0" animBg="1"/>
      <p:bldP spid="307" grpId="0" animBg="1"/>
      <p:bldP spid="308" grpId="0" animBg="1"/>
      <p:bldP spid="331" grpId="0" animBg="1"/>
      <p:bldP spid="254" grpId="0"/>
      <p:bldP spid="2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 replicate captures of 8 individuals</a:t>
            </a:r>
          </a:p>
          <a:p>
            <a:pPr lvl="1"/>
            <a:r>
              <a:rPr lang="en-US" dirty="0"/>
              <a:t>Original probes</a:t>
            </a:r>
          </a:p>
          <a:p>
            <a:pPr lvl="1"/>
            <a:r>
              <a:rPr lang="en-US" dirty="0"/>
              <a:t>Original probes plus 12 additional rounds of PCR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8477"/>
          <a:stretch/>
        </p:blipFill>
        <p:spPr>
          <a:xfrm>
            <a:off x="10995202" y="717780"/>
            <a:ext cx="1084735" cy="31508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4566" y="6313639"/>
            <a:ext cx="681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</a:rPr>
              <a:t>~48% of reads mapping to exons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739738"/>
              </p:ext>
            </p:extLst>
          </p:nvPr>
        </p:nvGraphicFramePr>
        <p:xfrm>
          <a:off x="1111170" y="2447107"/>
          <a:ext cx="9306045" cy="3759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FF9EF27D-C659-F045-AA52-EE963412718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9817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0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targets expressed exons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96" y="662780"/>
            <a:ext cx="11512469" cy="6167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96" y="658368"/>
            <a:ext cx="11504372" cy="6163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96" y="658368"/>
            <a:ext cx="11504372" cy="616305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212B093-7B0D-F041-9A8C-FD7C1CC9CF48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157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targets expressed exons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6"/>
          <a:stretch/>
        </p:blipFill>
        <p:spPr>
          <a:xfrm>
            <a:off x="5880810" y="1660801"/>
            <a:ext cx="4414092" cy="19815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E25867A-C1E9-0E42-A6F9-91A816FB59C0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2185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Effects?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8BF630-E712-3446-879C-1D3EAE15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07" b="51326"/>
          <a:stretch/>
        </p:blipFill>
        <p:spPr>
          <a:xfrm>
            <a:off x="1212980" y="1325563"/>
            <a:ext cx="8444204" cy="44298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7A2E4DB-5F19-1F4A-B0B2-991C9D3EC641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59496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Effects?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913A62-027D-A74E-AF81-77B65CB7C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104"/>
            <a:ext cx="10927972" cy="585291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C309D82-3688-4D4A-B86F-1AE5F4FDAB63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5775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Efficiency?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983"/>
            <a:ext cx="10924089" cy="5852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37551"/>
          <a:stretch/>
        </p:blipFill>
        <p:spPr>
          <a:xfrm>
            <a:off x="10995202" y="717780"/>
            <a:ext cx="1084735" cy="38190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2FE48F-DDE9-F046-B5C8-4480A0E6070B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486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capture efficiency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3" t="90475" r="35021" b="2712"/>
          <a:stretch/>
        </p:blipFill>
        <p:spPr>
          <a:xfrm>
            <a:off x="3336724" y="6270675"/>
            <a:ext cx="4426601" cy="559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5" y="714951"/>
            <a:ext cx="9527765" cy="5716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29307"/>
          <a:stretch/>
        </p:blipFill>
        <p:spPr>
          <a:xfrm>
            <a:off x="10995202" y="717780"/>
            <a:ext cx="1084735" cy="432314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51E4CBA-6984-A847-97D5-DB067D0C158D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37620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503457" y="793555"/>
            <a:ext cx="3958142" cy="823912"/>
          </a:xfrm>
        </p:spPr>
        <p:txBody>
          <a:bodyPr lIns="0" tIns="0" rIns="0" bIns="0">
            <a:normAutofit/>
          </a:bodyPr>
          <a:lstStyle/>
          <a:p>
            <a:r>
              <a:rPr lang="en-US" sz="2200" dirty="0"/>
              <a:t>Genome/Transcriptome derived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>
          <a:xfrm>
            <a:off x="6413072" y="793555"/>
            <a:ext cx="3521466" cy="823912"/>
          </a:xfrm>
        </p:spPr>
        <p:txBody>
          <a:bodyPr lIns="0" tIns="0" rIns="0" bIns="0"/>
          <a:lstStyle/>
          <a:p>
            <a:r>
              <a:rPr lang="en-US" sz="2200" dirty="0"/>
              <a:t>EecSeq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EecSeq compare?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25090"/>
          <a:stretch/>
        </p:blipFill>
        <p:spPr>
          <a:xfrm>
            <a:off x="10995202" y="717780"/>
            <a:ext cx="1084735" cy="4581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" b="1"/>
          <a:stretch/>
        </p:blipFill>
        <p:spPr>
          <a:xfrm>
            <a:off x="503457" y="1625217"/>
            <a:ext cx="4349200" cy="43510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56237" y="6196601"/>
            <a:ext cx="232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Suren et al. 2016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3457" y="5753274"/>
            <a:ext cx="434920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           Log coverage depth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472" y="1702054"/>
            <a:ext cx="3542065" cy="413241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0F16FCA-D3A4-DA46-A9A0-5C2D7A5AF18D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227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 build="p"/>
      <p:bldP spid="11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EecSeq Compare?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20338"/>
          <a:stretch/>
        </p:blipFill>
        <p:spPr>
          <a:xfrm>
            <a:off x="10995202" y="717780"/>
            <a:ext cx="1084735" cy="48716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8968" y="6028356"/>
            <a:ext cx="232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 et al. 2012</a:t>
            </a:r>
          </a:p>
        </p:txBody>
      </p:sp>
      <p:sp>
        <p:nvSpPr>
          <p:cNvPr id="16" name="Text Placeholder 13"/>
          <p:cNvSpPr txBox="1">
            <a:spLocks/>
          </p:cNvSpPr>
          <p:nvPr/>
        </p:nvSpPr>
        <p:spPr>
          <a:xfrm>
            <a:off x="208968" y="1574998"/>
            <a:ext cx="3958142" cy="3091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/>
              <a:t>Transcriptome </a:t>
            </a:r>
            <a:r>
              <a:rPr lang="en-US" sz="2200" dirty="0"/>
              <a:t>derived</a:t>
            </a:r>
          </a:p>
        </p:txBody>
      </p:sp>
      <p:sp>
        <p:nvSpPr>
          <p:cNvPr id="17" name="Text Placeholder 15"/>
          <p:cNvSpPr txBox="1">
            <a:spLocks/>
          </p:cNvSpPr>
          <p:nvPr/>
        </p:nvSpPr>
        <p:spPr>
          <a:xfrm>
            <a:off x="6427689" y="1574998"/>
            <a:ext cx="3521466" cy="26239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EecSeq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r="4539"/>
          <a:stretch/>
        </p:blipFill>
        <p:spPr>
          <a:xfrm>
            <a:off x="232757" y="2860358"/>
            <a:ext cx="6045304" cy="3096354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731770"/>
              </p:ext>
            </p:extLst>
          </p:nvPr>
        </p:nvGraphicFramePr>
        <p:xfrm>
          <a:off x="6340652" y="1830794"/>
          <a:ext cx="4654550" cy="4152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0E9FB64C-8AA8-9144-B076-ED7ACB59C78A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9385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10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Which genes are under selection?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592104" y="992459"/>
            <a:ext cx="0" cy="446855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1972044" y="2550458"/>
            <a:ext cx="4740365" cy="2912927"/>
          </a:xfrm>
          <a:custGeom>
            <a:avLst/>
            <a:gdLst>
              <a:gd name="connsiteX0" fmla="*/ 0 w 1657350"/>
              <a:gd name="connsiteY0" fmla="*/ 2240282 h 2251712"/>
              <a:gd name="connsiteX1" fmla="*/ 674370 w 1657350"/>
              <a:gd name="connsiteY1" fmla="*/ 2 h 2251712"/>
              <a:gd name="connsiteX2" fmla="*/ 1657350 w 1657350"/>
              <a:gd name="connsiteY2" fmla="*/ 2251712 h 225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2251712">
                <a:moveTo>
                  <a:pt x="0" y="2240282"/>
                </a:moveTo>
                <a:cubicBezTo>
                  <a:pt x="199072" y="1119189"/>
                  <a:pt x="398145" y="-1903"/>
                  <a:pt x="674370" y="2"/>
                </a:cubicBezTo>
                <a:cubicBezTo>
                  <a:pt x="950595" y="1907"/>
                  <a:pt x="1657350" y="2251712"/>
                  <a:pt x="1657350" y="2251712"/>
                </a:cubicBezTo>
              </a:path>
            </a:pathLst>
          </a:custGeom>
          <a:noFill/>
          <a:ln w="571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4184378" y="2597756"/>
            <a:ext cx="4346305" cy="2912927"/>
          </a:xfrm>
          <a:custGeom>
            <a:avLst/>
            <a:gdLst>
              <a:gd name="connsiteX0" fmla="*/ 0 w 1657350"/>
              <a:gd name="connsiteY0" fmla="*/ 2240282 h 2251712"/>
              <a:gd name="connsiteX1" fmla="*/ 674370 w 1657350"/>
              <a:gd name="connsiteY1" fmla="*/ 2 h 2251712"/>
              <a:gd name="connsiteX2" fmla="*/ 1657350 w 1657350"/>
              <a:gd name="connsiteY2" fmla="*/ 2251712 h 225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2251712">
                <a:moveTo>
                  <a:pt x="0" y="2240282"/>
                </a:moveTo>
                <a:cubicBezTo>
                  <a:pt x="199072" y="1119189"/>
                  <a:pt x="398145" y="-1903"/>
                  <a:pt x="674370" y="2"/>
                </a:cubicBezTo>
                <a:cubicBezTo>
                  <a:pt x="950595" y="1907"/>
                  <a:pt x="1657350" y="2251712"/>
                  <a:pt x="1657350" y="2251712"/>
                </a:cubicBezTo>
              </a:path>
            </a:pathLst>
          </a:custGeom>
          <a:noFill/>
          <a:ln w="571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943864" y="2627360"/>
            <a:ext cx="768546" cy="59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T</a:t>
            </a:r>
            <a:r>
              <a:rPr lang="en-US" sz="2400" b="1" baseline="-25000" dirty="0">
                <a:solidFill>
                  <a:schemeClr val="accent2"/>
                </a:solidFill>
              </a:rPr>
              <a:t>1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51188" y="2627360"/>
            <a:ext cx="768546" cy="59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</a:t>
            </a:r>
            <a:r>
              <a:rPr lang="en-US" sz="2400" b="1" baseline="-25000" dirty="0">
                <a:solidFill>
                  <a:schemeClr val="accent1"/>
                </a:solidFill>
              </a:rPr>
              <a:t>0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561945" y="5476212"/>
            <a:ext cx="826227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87395"/>
          <a:stretch/>
        </p:blipFill>
        <p:spPr>
          <a:xfrm>
            <a:off x="10995202" y="717780"/>
            <a:ext cx="1084735" cy="77105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4AD1371-1621-C64E-BD66-DBE9EFC04760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815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EecSeq SNPs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6464"/>
          <a:stretch/>
        </p:blipFill>
        <p:spPr>
          <a:xfrm>
            <a:off x="10995202" y="717780"/>
            <a:ext cx="1084735" cy="5108589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410926"/>
              </p:ext>
            </p:extLst>
          </p:nvPr>
        </p:nvGraphicFramePr>
        <p:xfrm>
          <a:off x="1319350" y="1653952"/>
          <a:ext cx="8128000" cy="615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Total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909,792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0795585-4EDC-1D44-8D17-1F4025082F91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4070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EecSeq SNPs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6464"/>
          <a:stretch/>
        </p:blipFill>
        <p:spPr>
          <a:xfrm>
            <a:off x="10995202" y="717780"/>
            <a:ext cx="1084735" cy="5108589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498101"/>
              </p:ext>
            </p:extLst>
          </p:nvPr>
        </p:nvGraphicFramePr>
        <p:xfrm>
          <a:off x="1319350" y="1653952"/>
          <a:ext cx="8128000" cy="1847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Total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909,792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fi-FI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Exome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99,169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E356C0FE-127D-D04C-BDA8-86F21AC76BA0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61777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EecSeq SNPs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6464"/>
          <a:stretch/>
        </p:blipFill>
        <p:spPr>
          <a:xfrm>
            <a:off x="10995202" y="717780"/>
            <a:ext cx="1084735" cy="5108589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472003"/>
              </p:ext>
            </p:extLst>
          </p:nvPr>
        </p:nvGraphicFramePr>
        <p:xfrm>
          <a:off x="1319350" y="1653952"/>
          <a:ext cx="8128000" cy="3079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Total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909,792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fi-FI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Exome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99,169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is-I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48X Exome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8,837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A5BF7AE4-D637-3A47-85C0-7AFF73D6B9FF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79132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EecSeq SNPs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6464"/>
          <a:stretch/>
        </p:blipFill>
        <p:spPr>
          <a:xfrm>
            <a:off x="10995202" y="717780"/>
            <a:ext cx="1084735" cy="5108589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926387"/>
              </p:ext>
            </p:extLst>
          </p:nvPr>
        </p:nvGraphicFramePr>
        <p:xfrm>
          <a:off x="1319350" y="1653952"/>
          <a:ext cx="8128000" cy="4311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Total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909,792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fi-FI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Exome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99,169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is-I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48X Exome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8,837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80X Exome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3,508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35CD6FB-4270-0D4C-A4A1-8FAA2AEEFA24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59936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 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1422720"/>
            <a:ext cx="10793506" cy="4928204"/>
          </a:xfrm>
        </p:spPr>
        <p:txBody>
          <a:bodyPr>
            <a:normAutofit/>
          </a:bodyPr>
          <a:lstStyle/>
          <a:p>
            <a:r>
              <a:rPr lang="en-US" sz="3200" dirty="0"/>
              <a:t>Expressed exome capture sequencing (EecSeq):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Targets expressed exons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Delivers consistent and efficient exome enrichment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Is comparable to traditional methods of exome capture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Generates thousands of exome SNPs cost effectively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>
          <a:xfrm>
            <a:off x="10995202" y="717780"/>
            <a:ext cx="1084735" cy="53547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D697979-9552-524D-BDC8-0E1624E347EF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6916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 and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22720"/>
            <a:ext cx="11222182" cy="4440779"/>
          </a:xfrm>
        </p:spPr>
        <p:txBody>
          <a:bodyPr>
            <a:normAutofit/>
          </a:bodyPr>
          <a:lstStyle/>
          <a:p>
            <a:r>
              <a:rPr lang="en-US" sz="4000" i="1" dirty="0"/>
              <a:t>De novo </a:t>
            </a:r>
            <a:r>
              <a:rPr lang="en-US" sz="4000" dirty="0"/>
              <a:t>bioinformatics pipeline</a:t>
            </a:r>
          </a:p>
          <a:p>
            <a:endParaRPr lang="en-US" sz="4000" i="1" dirty="0"/>
          </a:p>
          <a:p>
            <a:r>
              <a:rPr lang="en-US" sz="4000" dirty="0"/>
              <a:t>Adapter redesign and updated protocol</a:t>
            </a:r>
          </a:p>
          <a:p>
            <a:endParaRPr lang="en-US" sz="4000" dirty="0"/>
          </a:p>
          <a:p>
            <a:r>
              <a:rPr lang="en-US" sz="4000" dirty="0"/>
              <a:t>Second proof of concept experiment</a:t>
            </a:r>
          </a:p>
          <a:p>
            <a:pPr lvl="1"/>
            <a:r>
              <a:rPr lang="en-US" sz="3200" dirty="0"/>
              <a:t>Feedback</a:t>
            </a:r>
          </a:p>
          <a:p>
            <a:pPr lvl="1"/>
            <a:r>
              <a:rPr lang="en-US" sz="3200" dirty="0"/>
              <a:t>Collaborators with synthesized probes to directly compare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5"/>
          <a:stretch/>
        </p:blipFill>
        <p:spPr>
          <a:xfrm>
            <a:off x="10995202" y="717780"/>
            <a:ext cx="1084735" cy="56009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1B8ECE5-AB01-D64F-ABFE-45E6B14A459A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1389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</a:t>
            </a:r>
            <a:r>
              <a:rPr lang="en-US" dirty="0" err="1"/>
              <a:t>hyRAD</a:t>
            </a:r>
            <a:r>
              <a:rPr lang="en-US" dirty="0"/>
              <a:t>-X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230"/>
          <a:stretch/>
        </p:blipFill>
        <p:spPr>
          <a:xfrm>
            <a:off x="10995202" y="717780"/>
            <a:ext cx="1084735" cy="61295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86" y="911455"/>
            <a:ext cx="7916718" cy="55772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16885" y="6478035"/>
            <a:ext cx="232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Schmid</a:t>
            </a:r>
            <a:r>
              <a:rPr lang="en-US" dirty="0">
                <a:solidFill>
                  <a:schemeClr val="bg1"/>
                </a:solidFill>
              </a:rPr>
              <a:t> et al. 2017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8137004" y="911455"/>
            <a:ext cx="2858198" cy="4469510"/>
          </a:xfrm>
        </p:spPr>
        <p:txBody>
          <a:bodyPr>
            <a:noAutofit/>
          </a:bodyPr>
          <a:lstStyle/>
          <a:p>
            <a:r>
              <a:rPr lang="en-US" dirty="0" err="1"/>
              <a:t>HyRAD</a:t>
            </a:r>
            <a:r>
              <a:rPr lang="en-US" dirty="0"/>
              <a:t>-X</a:t>
            </a:r>
          </a:p>
          <a:p>
            <a:pPr lvl="1"/>
            <a:r>
              <a:rPr lang="en-US" dirty="0"/>
              <a:t>524 SNPS</a:t>
            </a:r>
          </a:p>
          <a:p>
            <a:endParaRPr lang="en-US" dirty="0"/>
          </a:p>
          <a:p>
            <a:r>
              <a:rPr lang="en-US" dirty="0"/>
              <a:t>EecSeq</a:t>
            </a:r>
          </a:p>
          <a:p>
            <a:pPr lvl="1"/>
            <a:r>
              <a:rPr lang="en-US" dirty="0"/>
              <a:t>28,144</a:t>
            </a:r>
          </a:p>
          <a:p>
            <a:pPr lvl="1"/>
            <a:r>
              <a:rPr lang="en-US" dirty="0"/>
              <a:t>3,289 (80X)</a:t>
            </a:r>
          </a:p>
        </p:txBody>
      </p:sp>
    </p:spTree>
    <p:extLst>
      <p:ext uri="{BB962C8B-B14F-4D97-AF65-F5344CB8AC3E}">
        <p14:creationId xmlns:p14="http://schemas.microsoft.com/office/powerpoint/2010/main" val="1018588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Evolutionary trajectory of species/populations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34" y="948906"/>
            <a:ext cx="3978211" cy="25207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t="16019"/>
          <a:stretch/>
        </p:blipFill>
        <p:spPr>
          <a:xfrm>
            <a:off x="940634" y="3475460"/>
            <a:ext cx="3978211" cy="250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7" r="5811"/>
          <a:stretch/>
        </p:blipFill>
        <p:spPr>
          <a:xfrm>
            <a:off x="6164321" y="948906"/>
            <a:ext cx="3800635" cy="2512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321" y="3467937"/>
            <a:ext cx="3800635" cy="2528989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47298" y="6176301"/>
            <a:ext cx="10995202" cy="7315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400" b="1" dirty="0">
                <a:solidFill>
                  <a:schemeClr val="accent4"/>
                </a:solidFill>
              </a:rPr>
              <a:t>For population level inference, genome reduction is needed.</a:t>
            </a:r>
          </a:p>
          <a:p>
            <a:endParaRPr lang="en-US" sz="3400" b="1" dirty="0">
              <a:solidFill>
                <a:schemeClr val="accent4"/>
              </a:solidFill>
            </a:endParaRPr>
          </a:p>
          <a:p>
            <a:endParaRPr lang="en-US" sz="3400" b="1" dirty="0">
              <a:solidFill>
                <a:schemeClr val="accent4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82985"/>
          <a:stretch/>
        </p:blipFill>
        <p:spPr>
          <a:xfrm>
            <a:off x="10995202" y="717780"/>
            <a:ext cx="1084735" cy="104068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FA4CF8B-D34C-D24E-83B9-68275F8555D7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9852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reduction options</a:t>
            </a:r>
          </a:p>
        </p:txBody>
      </p:sp>
      <p:sp>
        <p:nvSpPr>
          <p:cNvPr id="10" name="Content Placeholder 16"/>
          <p:cNvSpPr txBox="1">
            <a:spLocks/>
          </p:cNvSpPr>
          <p:nvPr/>
        </p:nvSpPr>
        <p:spPr>
          <a:xfrm>
            <a:off x="22116" y="1206918"/>
            <a:ext cx="5984423" cy="56104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No existing genomic resources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 err="1"/>
              <a:t>RNAseq</a:t>
            </a:r>
            <a:endParaRPr lang="en-US" sz="2800" dirty="0"/>
          </a:p>
          <a:p>
            <a:pPr lvl="2"/>
            <a:r>
              <a:rPr lang="en-US" sz="2400" dirty="0"/>
              <a:t>Relatively expensive</a:t>
            </a:r>
          </a:p>
          <a:p>
            <a:pPr lvl="2"/>
            <a:r>
              <a:rPr lang="en-US" sz="2400" dirty="0"/>
              <a:t>Allele specific expression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RADseq</a:t>
            </a:r>
          </a:p>
          <a:p>
            <a:pPr lvl="2"/>
            <a:r>
              <a:rPr lang="en-US" sz="2400" dirty="0"/>
              <a:t>Depending on linkage block size and number of loci, target genes may not be sampled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79151"/>
          <a:stretch/>
        </p:blipFill>
        <p:spPr>
          <a:xfrm>
            <a:off x="10995202" y="717780"/>
            <a:ext cx="1084735" cy="1275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016" y="1325563"/>
            <a:ext cx="4809230" cy="48092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345700" y="6588687"/>
            <a:ext cx="3357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Adapted from Lowry et al. 2016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409" y="1675014"/>
            <a:ext cx="5129815" cy="461683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EF95CA5-8BBD-F045-9EFC-F0C8803D31A8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934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reduction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0" name="Content Placeholder 16"/>
          <p:cNvSpPr txBox="1">
            <a:spLocks/>
          </p:cNvSpPr>
          <p:nvPr/>
        </p:nvSpPr>
        <p:spPr>
          <a:xfrm>
            <a:off x="22115" y="1202687"/>
            <a:ext cx="6360349" cy="56104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With genomic resources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WGS</a:t>
            </a:r>
          </a:p>
          <a:p>
            <a:pPr lvl="2"/>
            <a:r>
              <a:rPr lang="en-US" sz="2400" dirty="0"/>
              <a:t>Need an assembled genome</a:t>
            </a:r>
          </a:p>
          <a:p>
            <a:pPr lvl="2"/>
            <a:r>
              <a:rPr lang="en-US" sz="2400" dirty="0"/>
              <a:t>Relatively expensive, unless pooling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Exome capture</a:t>
            </a:r>
          </a:p>
          <a:p>
            <a:pPr lvl="2"/>
            <a:r>
              <a:rPr lang="en-US" sz="2400" dirty="0"/>
              <a:t>Requires an annotated transcriptome at minimum, better with annotated genome</a:t>
            </a:r>
          </a:p>
          <a:p>
            <a:pPr lvl="2"/>
            <a:r>
              <a:rPr lang="en-US" sz="2400" dirty="0"/>
              <a:t>Requires synthesized probes</a:t>
            </a:r>
            <a:endParaRPr lang="en-US" sz="2200" dirty="0"/>
          </a:p>
          <a:p>
            <a:endParaRPr lang="en-US" dirty="0"/>
          </a:p>
        </p:txBody>
      </p:sp>
      <p:pic>
        <p:nvPicPr>
          <p:cNvPr id="11" name="Content Placeholder 4" descr="G-nome-projec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7" b="-184"/>
          <a:stretch/>
        </p:blipFill>
        <p:spPr>
          <a:xfrm>
            <a:off x="6618191" y="1234219"/>
            <a:ext cx="4038600" cy="5076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506"/>
          <a:stretch/>
        </p:blipFill>
        <p:spPr>
          <a:xfrm>
            <a:off x="10995202" y="717780"/>
            <a:ext cx="1084735" cy="14978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91" y="1532233"/>
            <a:ext cx="45720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704" y="1532233"/>
            <a:ext cx="4572000" cy="457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45700" y="6588687"/>
            <a:ext cx="3357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Adapted from Lowry et al. 2016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B9A7571-8D60-514B-81DB-F7C1DE4F6D95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041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exome capture</a:t>
            </a:r>
          </a:p>
        </p:txBody>
      </p:sp>
      <p:pic>
        <p:nvPicPr>
          <p:cNvPr id="215" name="Picture 2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4" y="2967137"/>
            <a:ext cx="2022963" cy="1547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65" y="4318813"/>
            <a:ext cx="2034164" cy="2034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779" y="1363868"/>
            <a:ext cx="1378535" cy="1564963"/>
          </a:xfrm>
          <a:prstGeom prst="rect">
            <a:avLst/>
          </a:prstGeom>
        </p:spPr>
      </p:pic>
      <p:cxnSp>
        <p:nvCxnSpPr>
          <p:cNvPr id="223" name="Straight Arrow Connector 222"/>
          <p:cNvCxnSpPr/>
          <p:nvPr/>
        </p:nvCxnSpPr>
        <p:spPr>
          <a:xfrm flipH="1">
            <a:off x="6545047" y="1684832"/>
            <a:ext cx="1368675" cy="208773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226"/>
          <p:cNvPicPr>
            <a:picLocks noChangeAspect="1"/>
          </p:cNvPicPr>
          <p:nvPr/>
        </p:nvPicPr>
        <p:blipFill>
          <a:blip r:embed="rId5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 rotWithShape="1">
          <a:blip r:embed="rId5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825"/>
          <a:stretch/>
        </p:blipFill>
        <p:spPr>
          <a:xfrm>
            <a:off x="10995202" y="717780"/>
            <a:ext cx="1084735" cy="1784120"/>
          </a:xfrm>
          <a:prstGeom prst="rect">
            <a:avLst/>
          </a:prstGeom>
        </p:spPr>
      </p:pic>
      <p:cxnSp>
        <p:nvCxnSpPr>
          <p:cNvPr id="230" name="Straight Arrow Connector 229"/>
          <p:cNvCxnSpPr/>
          <p:nvPr/>
        </p:nvCxnSpPr>
        <p:spPr>
          <a:xfrm flipV="1">
            <a:off x="9069536" y="1551832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8127358" y="1028612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Probes</a:t>
            </a:r>
          </a:p>
        </p:txBody>
      </p:sp>
      <p:cxnSp>
        <p:nvCxnSpPr>
          <p:cNvPr id="235" name="Straight Arrow Connector 234"/>
          <p:cNvCxnSpPr/>
          <p:nvPr/>
        </p:nvCxnSpPr>
        <p:spPr>
          <a:xfrm flipV="1">
            <a:off x="9063760" y="2877395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8127358" y="2271050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Hybridize to  DNA library</a:t>
            </a:r>
          </a:p>
        </p:txBody>
      </p:sp>
      <p:cxnSp>
        <p:nvCxnSpPr>
          <p:cNvPr id="237" name="Straight Arrow Connector 236"/>
          <p:cNvCxnSpPr/>
          <p:nvPr/>
        </p:nvCxnSpPr>
        <p:spPr>
          <a:xfrm flipV="1">
            <a:off x="9063760" y="4084491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8127358" y="3611147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Capture</a:t>
            </a:r>
          </a:p>
        </p:txBody>
      </p:sp>
      <p:cxnSp>
        <p:nvCxnSpPr>
          <p:cNvPr id="239" name="Straight Arrow Connector 238"/>
          <p:cNvCxnSpPr/>
          <p:nvPr/>
        </p:nvCxnSpPr>
        <p:spPr>
          <a:xfrm flipV="1">
            <a:off x="9063760" y="5473817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/>
          <p:cNvSpPr txBox="1"/>
          <p:nvPr/>
        </p:nvSpPr>
        <p:spPr>
          <a:xfrm>
            <a:off x="8127358" y="4751095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Wash, elute, </a:t>
            </a:r>
            <a:r>
              <a:rPr lang="en-US" sz="2400" b="1">
                <a:solidFill>
                  <a:schemeClr val="bg1"/>
                </a:solidFill>
              </a:rPr>
              <a:t>PCR enrich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8127358" y="6118655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Sequence</a:t>
            </a:r>
          </a:p>
        </p:txBody>
      </p:sp>
      <p:cxnSp>
        <p:nvCxnSpPr>
          <p:cNvPr id="242" name="Straight Arrow Connector 241"/>
          <p:cNvCxnSpPr/>
          <p:nvPr/>
        </p:nvCxnSpPr>
        <p:spPr>
          <a:xfrm flipH="1" flipV="1">
            <a:off x="2987606" y="2576946"/>
            <a:ext cx="1249687" cy="1195616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 flipH="1">
            <a:off x="2972740" y="3928813"/>
            <a:ext cx="1264553" cy="1057853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F722A12-5CBE-DB47-885E-5498F10C18D7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9282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 animBg="1"/>
      <p:bldP spid="236" grpId="0" animBg="1"/>
      <p:bldP spid="238" grpId="0" animBg="1"/>
      <p:bldP spid="240" grpId="0" animBg="1"/>
      <p:bldP spid="2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Expressed exome capture sequencing</a:t>
            </a:r>
          </a:p>
        </p:txBody>
      </p:sp>
      <p:pic>
        <p:nvPicPr>
          <p:cNvPr id="215" name="Picture 2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4" y="2967137"/>
            <a:ext cx="2022963" cy="1547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65" y="4318813"/>
            <a:ext cx="2034164" cy="2034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779" y="1363868"/>
            <a:ext cx="1378535" cy="1564963"/>
          </a:xfrm>
          <a:prstGeom prst="rect">
            <a:avLst/>
          </a:prstGeom>
        </p:spPr>
      </p:pic>
      <p:cxnSp>
        <p:nvCxnSpPr>
          <p:cNvPr id="223" name="Straight Arrow Connector 222"/>
          <p:cNvCxnSpPr/>
          <p:nvPr/>
        </p:nvCxnSpPr>
        <p:spPr>
          <a:xfrm flipH="1">
            <a:off x="6545047" y="1684832"/>
            <a:ext cx="1368675" cy="208773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226"/>
          <p:cNvPicPr>
            <a:picLocks noChangeAspect="1"/>
          </p:cNvPicPr>
          <p:nvPr/>
        </p:nvPicPr>
        <p:blipFill>
          <a:blip r:embed="rId5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 rotWithShape="1">
          <a:blip r:embed="rId5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88"/>
          <a:stretch/>
        </p:blipFill>
        <p:spPr>
          <a:xfrm>
            <a:off x="10995202" y="717780"/>
            <a:ext cx="1084735" cy="2037143"/>
          </a:xfrm>
          <a:prstGeom prst="rect">
            <a:avLst/>
          </a:prstGeom>
        </p:spPr>
      </p:pic>
      <p:cxnSp>
        <p:nvCxnSpPr>
          <p:cNvPr id="230" name="Straight Arrow Connector 229"/>
          <p:cNvCxnSpPr/>
          <p:nvPr/>
        </p:nvCxnSpPr>
        <p:spPr>
          <a:xfrm flipV="1">
            <a:off x="9069536" y="1551832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8127358" y="1028612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Probes</a:t>
            </a:r>
          </a:p>
        </p:txBody>
      </p:sp>
      <p:cxnSp>
        <p:nvCxnSpPr>
          <p:cNvPr id="235" name="Straight Arrow Connector 234"/>
          <p:cNvCxnSpPr/>
          <p:nvPr/>
        </p:nvCxnSpPr>
        <p:spPr>
          <a:xfrm flipV="1">
            <a:off x="9063760" y="2877395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8127358" y="2271050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Hybridize to  DNA library</a:t>
            </a:r>
          </a:p>
        </p:txBody>
      </p:sp>
      <p:cxnSp>
        <p:nvCxnSpPr>
          <p:cNvPr id="237" name="Straight Arrow Connector 236"/>
          <p:cNvCxnSpPr/>
          <p:nvPr/>
        </p:nvCxnSpPr>
        <p:spPr>
          <a:xfrm flipV="1">
            <a:off x="9063760" y="4084491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8127358" y="3611147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Capture</a:t>
            </a:r>
          </a:p>
        </p:txBody>
      </p:sp>
      <p:cxnSp>
        <p:nvCxnSpPr>
          <p:cNvPr id="239" name="Straight Arrow Connector 238"/>
          <p:cNvCxnSpPr/>
          <p:nvPr/>
        </p:nvCxnSpPr>
        <p:spPr>
          <a:xfrm flipV="1">
            <a:off x="9063760" y="5473817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/>
          <p:cNvSpPr txBox="1"/>
          <p:nvPr/>
        </p:nvSpPr>
        <p:spPr>
          <a:xfrm>
            <a:off x="8127358" y="4751095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Wash, elute, </a:t>
            </a:r>
            <a:r>
              <a:rPr lang="en-US" sz="2400" b="1">
                <a:solidFill>
                  <a:schemeClr val="bg1"/>
                </a:solidFill>
              </a:rPr>
              <a:t>PCR enrich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8127358" y="6118655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Sequence</a:t>
            </a:r>
          </a:p>
        </p:txBody>
      </p:sp>
      <p:cxnSp>
        <p:nvCxnSpPr>
          <p:cNvPr id="242" name="Straight Arrow Connector 241"/>
          <p:cNvCxnSpPr/>
          <p:nvPr/>
        </p:nvCxnSpPr>
        <p:spPr>
          <a:xfrm flipH="1" flipV="1">
            <a:off x="2987606" y="2576946"/>
            <a:ext cx="1249687" cy="1195616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 flipH="1">
            <a:off x="2972740" y="3928813"/>
            <a:ext cx="1264553" cy="1057853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5453" y="2510812"/>
            <a:ext cx="1940441" cy="2588843"/>
          </a:xfrm>
          <a:prstGeom prst="rect">
            <a:avLst/>
          </a:prstGeom>
          <a:ln>
            <a:noFill/>
          </a:ln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24FCA67B-73AD-754C-B6FE-0E161A3C9A72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4117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EecSeq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8270" y="2218120"/>
            <a:ext cx="7143402" cy="2768600"/>
          </a:xfrm>
        </p:spPr>
        <p:txBody>
          <a:bodyPr anchor="ctr">
            <a:normAutofit/>
          </a:bodyPr>
          <a:lstStyle/>
          <a:p>
            <a:r>
              <a:rPr lang="en-US" sz="3200" dirty="0"/>
              <a:t>Use expressed mRNA to probe the exome</a:t>
            </a:r>
          </a:p>
          <a:p>
            <a:pPr lvl="1"/>
            <a:r>
              <a:rPr lang="en-US" sz="2800" dirty="0"/>
              <a:t>Remove the need for a previously sequenced transcriptome</a:t>
            </a:r>
          </a:p>
          <a:p>
            <a:pPr lvl="1"/>
            <a:r>
              <a:rPr lang="en-US" sz="2800" dirty="0"/>
              <a:t>Remove the cost and time associated with probe synthesis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672" y="2218120"/>
            <a:ext cx="3086100" cy="2768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443542" y="4059591"/>
            <a:ext cx="78828" cy="220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14750" y="3957143"/>
            <a:ext cx="758952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b="1" dirty="0"/>
              <a:t>EecSeq!</a:t>
            </a:r>
          </a:p>
          <a:p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471"/>
          <a:stretch/>
        </p:blipFill>
        <p:spPr>
          <a:xfrm>
            <a:off x="10995202" y="717780"/>
            <a:ext cx="1084735" cy="229505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30ABA0F-23FD-BB40-A767-CEA2F1F4D4C5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5548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EecSeq: Proof of Concept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8270" y="962494"/>
            <a:ext cx="7143402" cy="5867680"/>
          </a:xfrm>
        </p:spPr>
        <p:txBody>
          <a:bodyPr anchor="t">
            <a:normAutofit/>
          </a:bodyPr>
          <a:lstStyle/>
          <a:p>
            <a:r>
              <a:rPr lang="en-US" dirty="0"/>
              <a:t>Simple heat shock exposure </a:t>
            </a:r>
          </a:p>
          <a:p>
            <a:pPr lvl="1"/>
            <a:r>
              <a:rPr lang="en-US" dirty="0"/>
              <a:t>4 exposed individuals at 36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 for 1 hour</a:t>
            </a:r>
          </a:p>
          <a:p>
            <a:pPr lvl="1"/>
            <a:r>
              <a:rPr lang="en-US" dirty="0"/>
              <a:t>4 control individuals at ambient (12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  for 1 hour)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6"/>
          <a:stretch/>
        </p:blipFill>
        <p:spPr>
          <a:xfrm>
            <a:off x="304529" y="2626866"/>
            <a:ext cx="7128511" cy="3200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5" t="13837" r="18059" b="17701"/>
          <a:stretch/>
        </p:blipFill>
        <p:spPr>
          <a:xfrm>
            <a:off x="7911280" y="3187609"/>
            <a:ext cx="2631212" cy="341478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0262" y="833344"/>
            <a:ext cx="1473247" cy="1965535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8062"/>
          <a:stretch/>
        </p:blipFill>
        <p:spPr>
          <a:xfrm>
            <a:off x="10995202" y="717780"/>
            <a:ext cx="1084735" cy="25646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6476" y="4566116"/>
            <a:ext cx="646878" cy="863034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4675" y="4566116"/>
            <a:ext cx="646878" cy="863034"/>
          </a:xfrm>
          <a:prstGeom prst="rect">
            <a:avLst/>
          </a:prstGeom>
          <a:ln>
            <a:noFill/>
          </a:ln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CC1B64A-70C3-2846-86E7-A153B7C94E31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B@G 2018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987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40465</TotalTime>
  <Words>589</Words>
  <Application>Microsoft Macintosh PowerPoint</Application>
  <PresentationFormat>Widescreen</PresentationFormat>
  <Paragraphs>207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Andale Mono</vt:lpstr>
      <vt:lpstr>Arial</vt:lpstr>
      <vt:lpstr>Avenir Next Condensed Regular</vt:lpstr>
      <vt:lpstr>Calibri</vt:lpstr>
      <vt:lpstr>Calibri Light</vt:lpstr>
      <vt:lpstr>Helvetica</vt:lpstr>
      <vt:lpstr>Helvetica Neue</vt:lpstr>
      <vt:lpstr>Office Theme</vt:lpstr>
      <vt:lpstr>Expressed Exome Capture Sequencing:  a method for cost-effective exome sequencing for all organisms  </vt:lpstr>
      <vt:lpstr>Which genes are under selection?</vt:lpstr>
      <vt:lpstr>Evolutionary trajectory of species/populations</vt:lpstr>
      <vt:lpstr>Genome reduction options</vt:lpstr>
      <vt:lpstr>Genome reduction options</vt:lpstr>
      <vt:lpstr>Traditional exome capture</vt:lpstr>
      <vt:lpstr>Expressed exome capture sequencing</vt:lpstr>
      <vt:lpstr>EecSeq</vt:lpstr>
      <vt:lpstr>EecSeq: Proof of Concept</vt:lpstr>
      <vt:lpstr>PowerPoint Presentation</vt:lpstr>
      <vt:lpstr>Sequencing</vt:lpstr>
      <vt:lpstr>EecSeq targets expressed exons</vt:lpstr>
      <vt:lpstr>EecSeq targets expressed exons</vt:lpstr>
      <vt:lpstr>Edge Effects?</vt:lpstr>
      <vt:lpstr>Edge Effects?</vt:lpstr>
      <vt:lpstr>EecSeq Efficiency?</vt:lpstr>
      <vt:lpstr>EecSeq capture efficiency</vt:lpstr>
      <vt:lpstr>How does EecSeq compare?</vt:lpstr>
      <vt:lpstr>How does EecSeq Compare?</vt:lpstr>
      <vt:lpstr>EecSeq SNPs</vt:lpstr>
      <vt:lpstr>EecSeq SNPs</vt:lpstr>
      <vt:lpstr>EecSeq SNPs</vt:lpstr>
      <vt:lpstr>EecSeq SNPs</vt:lpstr>
      <vt:lpstr>Take home messages</vt:lpstr>
      <vt:lpstr>Future directions and feedback</vt:lpstr>
      <vt:lpstr>What about hyRAD-X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Puritz</dc:creator>
  <cp:lastModifiedBy>Jonathan Puritz</cp:lastModifiedBy>
  <cp:revision>1960</cp:revision>
  <dcterms:created xsi:type="dcterms:W3CDTF">2015-11-22T05:54:36Z</dcterms:created>
  <dcterms:modified xsi:type="dcterms:W3CDTF">2018-02-12T01:52:43Z</dcterms:modified>
</cp:coreProperties>
</file>